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7" r:id="rId2"/>
    <p:sldId id="258" r:id="rId3"/>
    <p:sldId id="266" r:id="rId4"/>
    <p:sldId id="269" r:id="rId5"/>
    <p:sldId id="260" r:id="rId6"/>
    <p:sldId id="259" r:id="rId7"/>
    <p:sldId id="261" r:id="rId8"/>
    <p:sldId id="262" r:id="rId9"/>
    <p:sldId id="263" r:id="rId10"/>
    <p:sldId id="264" r:id="rId11"/>
    <p:sldId id="256" r:id="rId12"/>
    <p:sldId id="270" r:id="rId13"/>
    <p:sldId id="267"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A8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22" d="100"/>
          <a:sy n="122" d="100"/>
        </p:scale>
        <p:origin x="15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84DA70-C731-4C70-880D-CCD4705E623C}" type="datetime1">
              <a:rPr lang="en-US" smtClean="0"/>
              <a:t>1/29/2021</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3A98EE3D-8CD1-4C3F-BD1C-C98C9596463C}" type="slidenum">
              <a:rPr lang="en-US" smtClean="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2560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2A279-0833-481D-8C56-F67FD0AC6C50}" type="datetime1">
              <a:rPr lang="en-US" smtClean="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97099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87DA83-5663-4C9C-B9AA-0B40A3DAFF81}" type="datetime1">
              <a:rPr lang="en-US" smtClean="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3600315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4BE1D723-8F53-4F53-90B0-1982A396982E}" type="datetime1">
              <a:rPr lang="en-US" smtClean="0"/>
              <a:t>1/29/2021</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690669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97669AF7-7BEB-44E4-9852-375E34362B5B}" type="datetime1">
              <a:rPr lang="en-US" smtClean="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95490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AAC38D-0552-4C82-B593-E6124DFADBE2}" type="datetime1">
              <a:rPr lang="en-US" smtClean="0"/>
              <a:t>1/29/2021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802585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DF0F1C-5577-4ACB-BB62-DF8F3C494C7E}" type="datetime1">
              <a:rPr lang="en-US" smtClean="0"/>
              <a:t>1/29/2021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752806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75B394-D9F9-4F0C-B15D-605F45CB9E9F}" type="datetime1">
              <a:rPr lang="en-US" smtClean="0"/>
              <a:t>1/29/2021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01048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667345-2558-425A-8533-9BFDBCE15005}" type="datetime1">
              <a:rPr lang="en-US" smtClean="0"/>
              <a:t>1/29/2021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27089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BEA474-078D-4E9B-9B14-09A87B19DC46}" type="datetime1">
              <a:rPr lang="en-US" smtClean="0"/>
              <a:t>1/29/2021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pPr/>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163973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907D986-8816-4272-A432-0437A28A9828}" type="datetime1">
              <a:rPr lang="en-US" smtClean="0"/>
              <a:t>1/29/2021</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pPr algn="l"/>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3A98EE3D-8CD1-4C3F-BD1C-C98C9596463C}" type="slidenum">
              <a:rPr lang="en-US" smtClean="0"/>
              <a:t>‹#›</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2853190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2D6E202-B606-4609-B914-27C9371A1F6D}" type="datetime1">
              <a:rPr lang="en-US" smtClean="0"/>
              <a:t>1/29/2021</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1333055987"/>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adr.org/" TargetMode="Externa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adr.org/pro-s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https://www.suddenlink.com/sites/default/files/2020-02/Notice-Of-Dispute.pdf" TargetMode="Externa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2" Type="http://schemas.openxmlformats.org/officeDocument/2006/relationships/hyperlink" Target="https://www.adr.org/sites/default/files/Consumer_Demand_for_Arbitration_Form_3.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D7AEAB14-5549-4DD0-80E9-C3C54410C3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C2C7363F-8115-46F2-A369-7A8B1A1A29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78FD68DA-43BA-4508-8DE2-BA9BB7B2FA5B}"/>
              </a:ext>
            </a:extLst>
          </p:cNvPr>
          <p:cNvSpPr>
            <a:spLocks noGrp="1"/>
          </p:cNvSpPr>
          <p:nvPr>
            <p:ph type="ctrTitle"/>
          </p:nvPr>
        </p:nvSpPr>
        <p:spPr>
          <a:xfrm>
            <a:off x="5187048" y="988098"/>
            <a:ext cx="5879592" cy="2407724"/>
          </a:xfrm>
        </p:spPr>
        <p:txBody>
          <a:bodyPr>
            <a:normAutofit/>
          </a:bodyPr>
          <a:lstStyle/>
          <a:p>
            <a:r>
              <a:rPr lang="en-US" sz="5400"/>
              <a:t>Filing Complaints with Suddenlink</a:t>
            </a:r>
          </a:p>
        </p:txBody>
      </p:sp>
      <p:sp>
        <p:nvSpPr>
          <p:cNvPr id="3" name="Subtitle 2">
            <a:extLst>
              <a:ext uri="{FF2B5EF4-FFF2-40B4-BE49-F238E27FC236}">
                <a16:creationId xmlns:a16="http://schemas.microsoft.com/office/drawing/2014/main" xmlns="" id="{A8E9CFF2-3777-4FF4-A759-8491175B0B7C}"/>
              </a:ext>
            </a:extLst>
          </p:cNvPr>
          <p:cNvSpPr>
            <a:spLocks noGrp="1"/>
          </p:cNvSpPr>
          <p:nvPr>
            <p:ph type="subTitle" idx="1"/>
          </p:nvPr>
        </p:nvSpPr>
        <p:spPr>
          <a:xfrm>
            <a:off x="5187048" y="3395822"/>
            <a:ext cx="5879592" cy="1718545"/>
          </a:xfrm>
        </p:spPr>
        <p:txBody>
          <a:bodyPr>
            <a:normAutofit/>
          </a:bodyPr>
          <a:lstStyle/>
          <a:p>
            <a:r>
              <a:rPr lang="en-US" dirty="0"/>
              <a:t>If you need legal assistance with this process, please contact an attorney.</a:t>
            </a:r>
          </a:p>
        </p:txBody>
      </p:sp>
      <p:grpSp>
        <p:nvGrpSpPr>
          <p:cNvPr id="14" name="Group 13">
            <a:extLst>
              <a:ext uri="{FF2B5EF4-FFF2-40B4-BE49-F238E27FC236}">
                <a16:creationId xmlns:a16="http://schemas.microsoft.com/office/drawing/2014/main" xmlns="" id="{6745591E-840E-470C-9DC5-A765304BB592}"/>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632239" y="482171"/>
            <a:ext cx="4074533" cy="5149101"/>
            <a:chOff x="632239" y="482171"/>
            <a:chExt cx="4074533" cy="5149101"/>
          </a:xfrm>
        </p:grpSpPr>
        <p:sp>
          <p:nvSpPr>
            <p:cNvPr id="15" name="Rectangle 14">
              <a:extLst>
                <a:ext uri="{FF2B5EF4-FFF2-40B4-BE49-F238E27FC236}">
                  <a16:creationId xmlns:a16="http://schemas.microsoft.com/office/drawing/2014/main" xmlns="" id="{2715C24D-D57E-4CEF-B56A-7B9256E06C7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a:xfrm>
              <a:off x="632239" y="482171"/>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6FF1AF09-A38F-4C89-B435-8ACA4C5C9DF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a:xfrm>
              <a:off x="945298" y="812507"/>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18" name="Picture 17">
            <a:extLst>
              <a:ext uri="{FF2B5EF4-FFF2-40B4-BE49-F238E27FC236}">
                <a16:creationId xmlns:a16="http://schemas.microsoft.com/office/drawing/2014/main" xmlns="" id="{7FA7EC1B-CAD6-43D3-B97A-0A9DA6D9726A}"/>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5187048" y="643464"/>
            <a:ext cx="5879592" cy="155448"/>
          </a:xfrm>
          <a:prstGeom prst="rect">
            <a:avLst/>
          </a:prstGeom>
          <a:noFill/>
          <a:ln>
            <a:noFill/>
          </a:ln>
        </p:spPr>
      </p:pic>
      <p:pic>
        <p:nvPicPr>
          <p:cNvPr id="5" name="Picture 4" descr="A picture containing building, sitting, bench, side&#10;&#10;Description automatically generated">
            <a:extLst>
              <a:ext uri="{FF2B5EF4-FFF2-40B4-BE49-F238E27FC236}">
                <a16:creationId xmlns:a16="http://schemas.microsoft.com/office/drawing/2014/main" xmlns="" id="{282CF6DD-7FE8-4063-9551-1B7BBCE92AB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6767"/>
          <a:stretch/>
        </p:blipFill>
        <p:spPr>
          <a:xfrm>
            <a:off x="1271223" y="1116345"/>
            <a:ext cx="2799103" cy="3866172"/>
          </a:xfrm>
          <a:prstGeom prst="rect">
            <a:avLst/>
          </a:prstGeom>
        </p:spPr>
      </p:pic>
      <p:pic>
        <p:nvPicPr>
          <p:cNvPr id="20" name="Picture 19">
            <a:extLst>
              <a:ext uri="{FF2B5EF4-FFF2-40B4-BE49-F238E27FC236}">
                <a16:creationId xmlns:a16="http://schemas.microsoft.com/office/drawing/2014/main" xmlns="" id="{36A32B05-1C9F-418B-A320-66415000C23C}"/>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4">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cxnSp>
        <p:nvCxnSpPr>
          <p:cNvPr id="22" name="Straight Connector 21">
            <a:extLst>
              <a:ext uri="{FF2B5EF4-FFF2-40B4-BE49-F238E27FC236}">
                <a16:creationId xmlns:a16="http://schemas.microsoft.com/office/drawing/2014/main" xmlns="" id="{5EA970CC-1E6C-4C53-9CA9-9576EDFFF10C}"/>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3737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63C748C-967B-4A7B-A90F-3EDD0F485AC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96FE7134-47B1-4BFF-93CB-669E1125745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68768"/>
            <a:ext cx="12192000" cy="6389231"/>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xmlns="" id="{C0143637-4934-44E4-B909-BAF1E7B2797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1F9E9FE-A959-4595-AA55-993DE35EF568}"/>
              </a:ext>
            </a:extLst>
          </p:cNvPr>
          <p:cNvSpPr>
            <a:spLocks noGrp="1"/>
          </p:cNvSpPr>
          <p:nvPr>
            <p:ph type="title"/>
          </p:nvPr>
        </p:nvSpPr>
        <p:spPr>
          <a:xfrm>
            <a:off x="849683" y="1240076"/>
            <a:ext cx="2777397" cy="4584527"/>
          </a:xfrm>
        </p:spPr>
        <p:txBody>
          <a:bodyPr>
            <a:normAutofit/>
          </a:bodyPr>
          <a:lstStyle/>
          <a:p>
            <a:r>
              <a:rPr lang="en-US">
                <a:solidFill>
                  <a:srgbClr val="FFFFFF"/>
                </a:solidFill>
              </a:rPr>
              <a:t>Demand for Arbitration</a:t>
            </a:r>
          </a:p>
        </p:txBody>
      </p:sp>
      <p:sp>
        <p:nvSpPr>
          <p:cNvPr id="3" name="Content Placeholder 2">
            <a:extLst>
              <a:ext uri="{FF2B5EF4-FFF2-40B4-BE49-F238E27FC236}">
                <a16:creationId xmlns:a16="http://schemas.microsoft.com/office/drawing/2014/main" xmlns="" id="{E5D73EBF-1086-4B54-B573-174DD617EF36}"/>
              </a:ext>
            </a:extLst>
          </p:cNvPr>
          <p:cNvSpPr>
            <a:spLocks noGrp="1"/>
          </p:cNvSpPr>
          <p:nvPr>
            <p:ph idx="1"/>
          </p:nvPr>
        </p:nvSpPr>
        <p:spPr>
          <a:xfrm>
            <a:off x="4705594" y="1240077"/>
            <a:ext cx="6034827" cy="4916465"/>
          </a:xfrm>
        </p:spPr>
        <p:txBody>
          <a:bodyPr anchor="t">
            <a:normAutofit/>
          </a:bodyPr>
          <a:lstStyle/>
          <a:p>
            <a:pPr marL="0" indent="0">
              <a:buNone/>
            </a:pPr>
            <a:r>
              <a:rPr lang="en-US" b="1" dirty="0"/>
              <a:t>2 PARTS</a:t>
            </a:r>
          </a:p>
          <a:p>
            <a:pPr marL="457200" indent="-457200">
              <a:buAutoNum type="arabicPeriod"/>
            </a:pPr>
            <a:r>
              <a:rPr lang="en-US" dirty="0"/>
              <a:t>Demand for Arbitration Form </a:t>
            </a:r>
          </a:p>
          <a:p>
            <a:pPr marL="0" indent="0">
              <a:buNone/>
            </a:pPr>
            <a:endParaRPr lang="en-US" dirty="0"/>
          </a:p>
          <a:p>
            <a:pPr marL="0" indent="0">
              <a:buNone/>
            </a:pPr>
            <a:r>
              <a:rPr lang="en-US" dirty="0"/>
              <a:t>2.  Statement of Claim Document</a:t>
            </a:r>
          </a:p>
        </p:txBody>
      </p:sp>
    </p:spTree>
    <p:extLst>
      <p:ext uri="{BB962C8B-B14F-4D97-AF65-F5344CB8AC3E}">
        <p14:creationId xmlns:p14="http://schemas.microsoft.com/office/powerpoint/2010/main" val="261028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60732" y="292705"/>
            <a:ext cx="1938989" cy="84919"/>
          </a:xfrm>
          <a:prstGeom prst="rect">
            <a:avLst/>
          </a:prstGeom>
          <a:blipFill>
            <a:blip r:embed="rId2" cstate="print"/>
            <a:stretch>
              <a:fillRect/>
            </a:stretch>
          </a:blipFill>
        </p:spPr>
        <p:txBody>
          <a:bodyPr wrap="square" lIns="0" tIns="0" rIns="0" bIns="0" rtlCol="0"/>
          <a:lstStyle/>
          <a:p>
            <a:endParaRPr sz="1227"/>
          </a:p>
        </p:txBody>
      </p:sp>
      <p:sp>
        <p:nvSpPr>
          <p:cNvPr id="3" name="object 3"/>
          <p:cNvSpPr txBox="1"/>
          <p:nvPr/>
        </p:nvSpPr>
        <p:spPr>
          <a:xfrm>
            <a:off x="4483914" y="192299"/>
            <a:ext cx="3959369" cy="605714"/>
          </a:xfrm>
          <a:prstGeom prst="rect">
            <a:avLst/>
          </a:prstGeom>
        </p:spPr>
        <p:txBody>
          <a:bodyPr vert="horz" wrap="square" lIns="0" tIns="22514" rIns="0" bIns="0" rtlCol="0">
            <a:spAutoFit/>
          </a:bodyPr>
          <a:lstStyle/>
          <a:p>
            <a:pPr marL="2354343" marR="3464" indent="254570">
              <a:lnSpc>
                <a:spcPts val="886"/>
              </a:lnSpc>
              <a:spcBef>
                <a:spcPts val="177"/>
              </a:spcBef>
            </a:pPr>
            <a:r>
              <a:rPr sz="818" b="1" spc="31" dirty="0">
                <a:latin typeface="Trebuchet MS"/>
                <a:cs typeface="Trebuchet MS"/>
              </a:rPr>
              <a:t>DEMAND </a:t>
            </a:r>
            <a:r>
              <a:rPr sz="818" b="1" spc="-7" dirty="0">
                <a:latin typeface="Trebuchet MS"/>
                <a:cs typeface="Trebuchet MS"/>
              </a:rPr>
              <a:t>FOR</a:t>
            </a:r>
            <a:r>
              <a:rPr sz="818" b="1" spc="-181" dirty="0">
                <a:latin typeface="Trebuchet MS"/>
                <a:cs typeface="Trebuchet MS"/>
              </a:rPr>
              <a:t> </a:t>
            </a:r>
            <a:r>
              <a:rPr sz="818" b="1" spc="10" dirty="0">
                <a:latin typeface="Trebuchet MS"/>
                <a:cs typeface="Trebuchet MS"/>
              </a:rPr>
              <a:t>ARBITRATION  </a:t>
            </a:r>
            <a:r>
              <a:rPr sz="818" b="1" spc="20" dirty="0">
                <a:latin typeface="Trebuchet MS"/>
                <a:cs typeface="Trebuchet MS"/>
              </a:rPr>
              <a:t>CONSUMER </a:t>
            </a:r>
            <a:r>
              <a:rPr sz="818" b="1" spc="10" dirty="0">
                <a:latin typeface="Trebuchet MS"/>
                <a:cs typeface="Trebuchet MS"/>
              </a:rPr>
              <a:t>ARBITRATION</a:t>
            </a:r>
            <a:r>
              <a:rPr sz="818" b="1" spc="-156" dirty="0">
                <a:latin typeface="Trebuchet MS"/>
                <a:cs typeface="Trebuchet MS"/>
              </a:rPr>
              <a:t> </a:t>
            </a:r>
            <a:r>
              <a:rPr sz="818" b="1" spc="34" dirty="0">
                <a:latin typeface="Trebuchet MS"/>
                <a:cs typeface="Trebuchet MS"/>
              </a:rPr>
              <a:t>RULES</a:t>
            </a:r>
            <a:endParaRPr sz="818" dirty="0">
              <a:latin typeface="Trebuchet MS"/>
              <a:cs typeface="Trebuchet MS"/>
            </a:endParaRPr>
          </a:p>
          <a:p>
            <a:pPr>
              <a:lnSpc>
                <a:spcPct val="100000"/>
              </a:lnSpc>
            </a:pPr>
            <a:endParaRPr sz="1023" dirty="0">
              <a:latin typeface="Trebuchet MS"/>
              <a:cs typeface="Trebuchet MS"/>
            </a:endParaRPr>
          </a:p>
          <a:p>
            <a:pPr marL="8659">
              <a:spcBef>
                <a:spcPts val="675"/>
              </a:spcBef>
            </a:pPr>
            <a:r>
              <a:rPr sz="682" spc="14" dirty="0">
                <a:latin typeface="Helvetica"/>
                <a:cs typeface="Helvetica"/>
              </a:rPr>
              <a:t>Complete</a:t>
            </a:r>
            <a:r>
              <a:rPr sz="682" spc="-14" dirty="0">
                <a:latin typeface="Helvetica"/>
                <a:cs typeface="Helvetica"/>
              </a:rPr>
              <a:t> </a:t>
            </a:r>
            <a:r>
              <a:rPr sz="682" spc="-3" dirty="0">
                <a:latin typeface="Helvetica"/>
                <a:cs typeface="Helvetica"/>
              </a:rPr>
              <a:t>this</a:t>
            </a:r>
            <a:r>
              <a:rPr sz="682" spc="-10" dirty="0">
                <a:latin typeface="Helvetica"/>
                <a:cs typeface="Helvetica"/>
              </a:rPr>
              <a:t> </a:t>
            </a:r>
            <a:r>
              <a:rPr sz="682" spc="10" dirty="0">
                <a:latin typeface="Helvetica"/>
                <a:cs typeface="Helvetica"/>
              </a:rPr>
              <a:t>form</a:t>
            </a:r>
            <a:r>
              <a:rPr sz="682" spc="-14" dirty="0">
                <a:latin typeface="Helvetica"/>
                <a:cs typeface="Helvetica"/>
              </a:rPr>
              <a:t> </a:t>
            </a:r>
            <a:r>
              <a:rPr sz="682" spc="31" dirty="0">
                <a:latin typeface="Helvetica"/>
                <a:cs typeface="Helvetica"/>
              </a:rPr>
              <a:t>to</a:t>
            </a:r>
            <a:r>
              <a:rPr sz="682" spc="-10" dirty="0">
                <a:latin typeface="Helvetica"/>
                <a:cs typeface="Helvetica"/>
              </a:rPr>
              <a:t> </a:t>
            </a:r>
            <a:r>
              <a:rPr sz="682" spc="-3" dirty="0">
                <a:latin typeface="Helvetica"/>
                <a:cs typeface="Helvetica"/>
              </a:rPr>
              <a:t>start</a:t>
            </a:r>
            <a:r>
              <a:rPr sz="682" spc="-14" dirty="0">
                <a:latin typeface="Helvetica"/>
                <a:cs typeface="Helvetica"/>
              </a:rPr>
              <a:t> </a:t>
            </a:r>
            <a:r>
              <a:rPr sz="682" spc="7" dirty="0">
                <a:latin typeface="Helvetica"/>
                <a:cs typeface="Helvetica"/>
              </a:rPr>
              <a:t>arbitration</a:t>
            </a:r>
            <a:r>
              <a:rPr sz="682" spc="-10" dirty="0">
                <a:latin typeface="Helvetica"/>
                <a:cs typeface="Helvetica"/>
              </a:rPr>
              <a:t> </a:t>
            </a:r>
            <a:r>
              <a:rPr sz="682" spc="7" dirty="0">
                <a:latin typeface="Helvetica"/>
                <a:cs typeface="Helvetica"/>
              </a:rPr>
              <a:t>under</a:t>
            </a:r>
            <a:r>
              <a:rPr sz="682" spc="-10" dirty="0">
                <a:latin typeface="Helvetica"/>
                <a:cs typeface="Helvetica"/>
              </a:rPr>
              <a:t> </a:t>
            </a:r>
            <a:r>
              <a:rPr sz="682" spc="-14" dirty="0">
                <a:latin typeface="Helvetica"/>
                <a:cs typeface="Helvetica"/>
              </a:rPr>
              <a:t>an </a:t>
            </a:r>
            <a:r>
              <a:rPr sz="682" spc="7" dirty="0">
                <a:latin typeface="Helvetica"/>
                <a:cs typeface="Helvetica"/>
              </a:rPr>
              <a:t>arbitration</a:t>
            </a:r>
            <a:r>
              <a:rPr sz="682" spc="-10" dirty="0">
                <a:latin typeface="Helvetica"/>
                <a:cs typeface="Helvetica"/>
              </a:rPr>
              <a:t> </a:t>
            </a:r>
            <a:r>
              <a:rPr sz="682" spc="3" dirty="0">
                <a:latin typeface="Helvetica"/>
                <a:cs typeface="Helvetica"/>
              </a:rPr>
              <a:t>agreement</a:t>
            </a:r>
            <a:r>
              <a:rPr sz="682" spc="-14" dirty="0">
                <a:latin typeface="Helvetica"/>
                <a:cs typeface="Helvetica"/>
              </a:rPr>
              <a:t> </a:t>
            </a:r>
            <a:r>
              <a:rPr sz="682" spc="3" dirty="0">
                <a:latin typeface="Helvetica"/>
                <a:cs typeface="Helvetica"/>
              </a:rPr>
              <a:t>in</a:t>
            </a:r>
            <a:r>
              <a:rPr sz="682" spc="-10" dirty="0">
                <a:latin typeface="Helvetica"/>
                <a:cs typeface="Helvetica"/>
              </a:rPr>
              <a:t> </a:t>
            </a:r>
            <a:r>
              <a:rPr sz="682" spc="-27" dirty="0">
                <a:latin typeface="Helvetica"/>
                <a:cs typeface="Helvetica"/>
              </a:rPr>
              <a:t>a</a:t>
            </a:r>
            <a:r>
              <a:rPr sz="682" spc="-14" dirty="0">
                <a:latin typeface="Helvetica"/>
                <a:cs typeface="Helvetica"/>
              </a:rPr>
              <a:t> </a:t>
            </a:r>
            <a:r>
              <a:rPr sz="682" spc="3" dirty="0">
                <a:latin typeface="Helvetica"/>
                <a:cs typeface="Helvetica"/>
              </a:rPr>
              <a:t>contract.</a:t>
            </a:r>
            <a:endParaRPr sz="682" dirty="0">
              <a:latin typeface="Helvetica"/>
              <a:cs typeface="Helvetica"/>
            </a:endParaRPr>
          </a:p>
        </p:txBody>
      </p:sp>
      <p:sp>
        <p:nvSpPr>
          <p:cNvPr id="4" name="object 4"/>
          <p:cNvSpPr/>
          <p:nvPr/>
        </p:nvSpPr>
        <p:spPr>
          <a:xfrm>
            <a:off x="3758049" y="172013"/>
            <a:ext cx="333807" cy="333807"/>
          </a:xfrm>
          <a:custGeom>
            <a:avLst/>
            <a:gdLst/>
            <a:ahLst/>
            <a:cxnLst/>
            <a:rect l="l" t="t" r="r" b="b"/>
            <a:pathLst>
              <a:path w="489584" h="489584">
                <a:moveTo>
                  <a:pt x="244652" y="0"/>
                </a:moveTo>
                <a:lnTo>
                  <a:pt x="195347" y="4970"/>
                </a:lnTo>
                <a:lnTo>
                  <a:pt x="149424" y="19226"/>
                </a:lnTo>
                <a:lnTo>
                  <a:pt x="107866" y="41783"/>
                </a:lnTo>
                <a:lnTo>
                  <a:pt x="71658" y="71658"/>
                </a:lnTo>
                <a:lnTo>
                  <a:pt x="41783" y="107866"/>
                </a:lnTo>
                <a:lnTo>
                  <a:pt x="19226" y="149424"/>
                </a:lnTo>
                <a:lnTo>
                  <a:pt x="4970" y="195347"/>
                </a:lnTo>
                <a:lnTo>
                  <a:pt x="0" y="244652"/>
                </a:lnTo>
                <a:lnTo>
                  <a:pt x="4970" y="293965"/>
                </a:lnTo>
                <a:lnTo>
                  <a:pt x="19226" y="339894"/>
                </a:lnTo>
                <a:lnTo>
                  <a:pt x="41783" y="381454"/>
                </a:lnTo>
                <a:lnTo>
                  <a:pt x="71658" y="417663"/>
                </a:lnTo>
                <a:lnTo>
                  <a:pt x="107866" y="447537"/>
                </a:lnTo>
                <a:lnTo>
                  <a:pt x="149424" y="470093"/>
                </a:lnTo>
                <a:lnTo>
                  <a:pt x="195347" y="484348"/>
                </a:lnTo>
                <a:lnTo>
                  <a:pt x="244652" y="489318"/>
                </a:lnTo>
                <a:lnTo>
                  <a:pt x="293962" y="484348"/>
                </a:lnTo>
                <a:lnTo>
                  <a:pt x="339888" y="470093"/>
                </a:lnTo>
                <a:lnTo>
                  <a:pt x="381448" y="447537"/>
                </a:lnTo>
                <a:lnTo>
                  <a:pt x="417658" y="417663"/>
                </a:lnTo>
                <a:lnTo>
                  <a:pt x="428146" y="404952"/>
                </a:lnTo>
                <a:lnTo>
                  <a:pt x="158559" y="404952"/>
                </a:lnTo>
                <a:lnTo>
                  <a:pt x="188815" y="342887"/>
                </a:lnTo>
                <a:lnTo>
                  <a:pt x="93052" y="342887"/>
                </a:lnTo>
                <a:lnTo>
                  <a:pt x="86347" y="325145"/>
                </a:lnTo>
                <a:lnTo>
                  <a:pt x="197464" y="325145"/>
                </a:lnTo>
                <a:lnTo>
                  <a:pt x="198145" y="323748"/>
                </a:lnTo>
                <a:lnTo>
                  <a:pt x="475103" y="323748"/>
                </a:lnTo>
                <a:lnTo>
                  <a:pt x="478221" y="313702"/>
                </a:lnTo>
                <a:lnTo>
                  <a:pt x="86347" y="313702"/>
                </a:lnTo>
                <a:lnTo>
                  <a:pt x="108712" y="161493"/>
                </a:lnTo>
                <a:lnTo>
                  <a:pt x="98120" y="161493"/>
                </a:lnTo>
                <a:lnTo>
                  <a:pt x="97993" y="152971"/>
                </a:lnTo>
                <a:lnTo>
                  <a:pt x="97993" y="148450"/>
                </a:lnTo>
                <a:lnTo>
                  <a:pt x="103454" y="146862"/>
                </a:lnTo>
                <a:lnTo>
                  <a:pt x="106387" y="146062"/>
                </a:lnTo>
                <a:lnTo>
                  <a:pt x="123525" y="142742"/>
                </a:lnTo>
                <a:lnTo>
                  <a:pt x="203784" y="128356"/>
                </a:lnTo>
                <a:lnTo>
                  <a:pt x="236588" y="123050"/>
                </a:lnTo>
                <a:lnTo>
                  <a:pt x="236588" y="100558"/>
                </a:lnTo>
                <a:lnTo>
                  <a:pt x="441504" y="100558"/>
                </a:lnTo>
                <a:lnTo>
                  <a:pt x="430459" y="87172"/>
                </a:lnTo>
                <a:lnTo>
                  <a:pt x="236296" y="87172"/>
                </a:lnTo>
                <a:lnTo>
                  <a:pt x="229641" y="80505"/>
                </a:lnTo>
                <a:lnTo>
                  <a:pt x="229641" y="64008"/>
                </a:lnTo>
                <a:lnTo>
                  <a:pt x="236296" y="57289"/>
                </a:lnTo>
                <a:lnTo>
                  <a:pt x="400243" y="57289"/>
                </a:lnTo>
                <a:lnTo>
                  <a:pt x="381448" y="41783"/>
                </a:lnTo>
                <a:lnTo>
                  <a:pt x="339888" y="19226"/>
                </a:lnTo>
                <a:lnTo>
                  <a:pt x="293962" y="4970"/>
                </a:lnTo>
                <a:lnTo>
                  <a:pt x="244652" y="0"/>
                </a:lnTo>
                <a:close/>
              </a:path>
              <a:path w="489584" h="489584">
                <a:moveTo>
                  <a:pt x="198145" y="388950"/>
                </a:moveTo>
                <a:lnTo>
                  <a:pt x="186920" y="390062"/>
                </a:lnTo>
                <a:lnTo>
                  <a:pt x="176456" y="393250"/>
                </a:lnTo>
                <a:lnTo>
                  <a:pt x="166941" y="398288"/>
                </a:lnTo>
                <a:lnTo>
                  <a:pt x="158559" y="404952"/>
                </a:lnTo>
                <a:lnTo>
                  <a:pt x="237794" y="404952"/>
                </a:lnTo>
                <a:lnTo>
                  <a:pt x="229399" y="398288"/>
                </a:lnTo>
                <a:lnTo>
                  <a:pt x="219846" y="393250"/>
                </a:lnTo>
                <a:lnTo>
                  <a:pt x="209355" y="390062"/>
                </a:lnTo>
                <a:lnTo>
                  <a:pt x="198145" y="388950"/>
                </a:lnTo>
                <a:close/>
              </a:path>
              <a:path w="489584" h="489584">
                <a:moveTo>
                  <a:pt x="290880" y="323748"/>
                </a:moveTo>
                <a:lnTo>
                  <a:pt x="198145" y="323748"/>
                </a:lnTo>
                <a:lnTo>
                  <a:pt x="237794" y="404952"/>
                </a:lnTo>
                <a:lnTo>
                  <a:pt x="251282" y="404952"/>
                </a:lnTo>
                <a:lnTo>
                  <a:pt x="290880" y="323748"/>
                </a:lnTo>
                <a:close/>
              </a:path>
              <a:path w="489584" h="489584">
                <a:moveTo>
                  <a:pt x="290880" y="388950"/>
                </a:moveTo>
                <a:lnTo>
                  <a:pt x="279664" y="390062"/>
                </a:lnTo>
                <a:lnTo>
                  <a:pt x="269176" y="393250"/>
                </a:lnTo>
                <a:lnTo>
                  <a:pt x="259641" y="398288"/>
                </a:lnTo>
                <a:lnTo>
                  <a:pt x="251282" y="404952"/>
                </a:lnTo>
                <a:lnTo>
                  <a:pt x="330454" y="404952"/>
                </a:lnTo>
                <a:lnTo>
                  <a:pt x="322116" y="398288"/>
                </a:lnTo>
                <a:lnTo>
                  <a:pt x="312600" y="393250"/>
                </a:lnTo>
                <a:lnTo>
                  <a:pt x="302118" y="390062"/>
                </a:lnTo>
                <a:lnTo>
                  <a:pt x="290880" y="388950"/>
                </a:lnTo>
                <a:close/>
              </a:path>
              <a:path w="489584" h="489584">
                <a:moveTo>
                  <a:pt x="475103" y="323748"/>
                </a:moveTo>
                <a:lnTo>
                  <a:pt x="290880" y="323748"/>
                </a:lnTo>
                <a:lnTo>
                  <a:pt x="330454" y="404952"/>
                </a:lnTo>
                <a:lnTo>
                  <a:pt x="428146" y="404952"/>
                </a:lnTo>
                <a:lnTo>
                  <a:pt x="447534" y="381454"/>
                </a:lnTo>
                <a:lnTo>
                  <a:pt x="468467" y="342887"/>
                </a:lnTo>
                <a:lnTo>
                  <a:pt x="339636" y="342887"/>
                </a:lnTo>
                <a:lnTo>
                  <a:pt x="332981" y="325145"/>
                </a:lnTo>
                <a:lnTo>
                  <a:pt x="474669" y="325145"/>
                </a:lnTo>
                <a:lnTo>
                  <a:pt x="475103" y="323748"/>
                </a:lnTo>
                <a:close/>
              </a:path>
              <a:path w="489584" h="489584">
                <a:moveTo>
                  <a:pt x="197464" y="325145"/>
                </a:moveTo>
                <a:lnTo>
                  <a:pt x="156032" y="325145"/>
                </a:lnTo>
                <a:lnTo>
                  <a:pt x="149301" y="342887"/>
                </a:lnTo>
                <a:lnTo>
                  <a:pt x="188815" y="342887"/>
                </a:lnTo>
                <a:lnTo>
                  <a:pt x="197464" y="325145"/>
                </a:lnTo>
                <a:close/>
              </a:path>
              <a:path w="489584" h="489584">
                <a:moveTo>
                  <a:pt x="474669" y="325145"/>
                </a:moveTo>
                <a:lnTo>
                  <a:pt x="402666" y="325145"/>
                </a:lnTo>
                <a:lnTo>
                  <a:pt x="396024" y="342887"/>
                </a:lnTo>
                <a:lnTo>
                  <a:pt x="468467" y="342887"/>
                </a:lnTo>
                <a:lnTo>
                  <a:pt x="470091" y="339894"/>
                </a:lnTo>
                <a:lnTo>
                  <a:pt x="474669" y="325145"/>
                </a:lnTo>
                <a:close/>
              </a:path>
              <a:path w="489584" h="489584">
                <a:moveTo>
                  <a:pt x="127228" y="161493"/>
                </a:moveTo>
                <a:lnTo>
                  <a:pt x="115265" y="161493"/>
                </a:lnTo>
                <a:lnTo>
                  <a:pt x="115265" y="313702"/>
                </a:lnTo>
                <a:lnTo>
                  <a:pt x="127228" y="313702"/>
                </a:lnTo>
                <a:lnTo>
                  <a:pt x="127228" y="161493"/>
                </a:lnTo>
                <a:close/>
              </a:path>
              <a:path w="489584" h="489584">
                <a:moveTo>
                  <a:pt x="133807" y="161493"/>
                </a:moveTo>
                <a:lnTo>
                  <a:pt x="156032" y="313702"/>
                </a:lnTo>
                <a:lnTo>
                  <a:pt x="332981" y="313702"/>
                </a:lnTo>
                <a:lnTo>
                  <a:pt x="333732" y="308584"/>
                </a:lnTo>
                <a:lnTo>
                  <a:pt x="205232" y="308584"/>
                </a:lnTo>
                <a:lnTo>
                  <a:pt x="244754" y="227253"/>
                </a:lnTo>
                <a:lnTo>
                  <a:pt x="345676" y="227253"/>
                </a:lnTo>
                <a:lnTo>
                  <a:pt x="349941" y="198208"/>
                </a:lnTo>
                <a:lnTo>
                  <a:pt x="240169" y="198208"/>
                </a:lnTo>
                <a:lnTo>
                  <a:pt x="236588" y="194678"/>
                </a:lnTo>
                <a:lnTo>
                  <a:pt x="236588" y="161531"/>
                </a:lnTo>
                <a:lnTo>
                  <a:pt x="133807" y="161493"/>
                </a:lnTo>
                <a:close/>
              </a:path>
              <a:path w="489584" h="489584">
                <a:moveTo>
                  <a:pt x="373824" y="161493"/>
                </a:moveTo>
                <a:lnTo>
                  <a:pt x="361861" y="161493"/>
                </a:lnTo>
                <a:lnTo>
                  <a:pt x="361861" y="313702"/>
                </a:lnTo>
                <a:lnTo>
                  <a:pt x="373824" y="313702"/>
                </a:lnTo>
                <a:lnTo>
                  <a:pt x="373824" y="161493"/>
                </a:lnTo>
                <a:close/>
              </a:path>
              <a:path w="489584" h="489584">
                <a:moveTo>
                  <a:pt x="441504" y="100558"/>
                </a:moveTo>
                <a:lnTo>
                  <a:pt x="252539" y="100558"/>
                </a:lnTo>
                <a:lnTo>
                  <a:pt x="252539" y="123050"/>
                </a:lnTo>
                <a:lnTo>
                  <a:pt x="285334" y="128356"/>
                </a:lnTo>
                <a:lnTo>
                  <a:pt x="365512" y="142742"/>
                </a:lnTo>
                <a:lnTo>
                  <a:pt x="382612" y="146062"/>
                </a:lnTo>
                <a:lnTo>
                  <a:pt x="385635" y="146862"/>
                </a:lnTo>
                <a:lnTo>
                  <a:pt x="391007" y="148450"/>
                </a:lnTo>
                <a:lnTo>
                  <a:pt x="391007" y="161493"/>
                </a:lnTo>
                <a:lnTo>
                  <a:pt x="380403" y="161493"/>
                </a:lnTo>
                <a:lnTo>
                  <a:pt x="402666" y="313702"/>
                </a:lnTo>
                <a:lnTo>
                  <a:pt x="478221" y="313702"/>
                </a:lnTo>
                <a:lnTo>
                  <a:pt x="484347" y="293965"/>
                </a:lnTo>
                <a:lnTo>
                  <a:pt x="489318" y="244652"/>
                </a:lnTo>
                <a:lnTo>
                  <a:pt x="484347" y="195347"/>
                </a:lnTo>
                <a:lnTo>
                  <a:pt x="470091" y="149424"/>
                </a:lnTo>
                <a:lnTo>
                  <a:pt x="447534" y="107866"/>
                </a:lnTo>
                <a:lnTo>
                  <a:pt x="441504" y="100558"/>
                </a:lnTo>
                <a:close/>
              </a:path>
              <a:path w="489584" h="489584">
                <a:moveTo>
                  <a:pt x="244754" y="292620"/>
                </a:moveTo>
                <a:lnTo>
                  <a:pt x="233546" y="293720"/>
                </a:lnTo>
                <a:lnTo>
                  <a:pt x="223078" y="296883"/>
                </a:lnTo>
                <a:lnTo>
                  <a:pt x="213568" y="301905"/>
                </a:lnTo>
                <a:lnTo>
                  <a:pt x="205232" y="308584"/>
                </a:lnTo>
                <a:lnTo>
                  <a:pt x="284314" y="308584"/>
                </a:lnTo>
                <a:lnTo>
                  <a:pt x="275961" y="301905"/>
                </a:lnTo>
                <a:lnTo>
                  <a:pt x="266449" y="296883"/>
                </a:lnTo>
                <a:lnTo>
                  <a:pt x="255979" y="293720"/>
                </a:lnTo>
                <a:lnTo>
                  <a:pt x="244754" y="292620"/>
                </a:lnTo>
                <a:close/>
              </a:path>
              <a:path w="489584" h="489584">
                <a:moveTo>
                  <a:pt x="345676" y="227253"/>
                </a:moveTo>
                <a:lnTo>
                  <a:pt x="244754" y="227253"/>
                </a:lnTo>
                <a:lnTo>
                  <a:pt x="284314" y="308584"/>
                </a:lnTo>
                <a:lnTo>
                  <a:pt x="333732" y="308584"/>
                </a:lnTo>
                <a:lnTo>
                  <a:pt x="345676" y="227253"/>
                </a:lnTo>
                <a:close/>
              </a:path>
              <a:path w="489584" h="489584">
                <a:moveTo>
                  <a:pt x="355333" y="161493"/>
                </a:moveTo>
                <a:lnTo>
                  <a:pt x="252539" y="161531"/>
                </a:lnTo>
                <a:lnTo>
                  <a:pt x="252539" y="194678"/>
                </a:lnTo>
                <a:lnTo>
                  <a:pt x="248958" y="198208"/>
                </a:lnTo>
                <a:lnTo>
                  <a:pt x="349941" y="198208"/>
                </a:lnTo>
                <a:lnTo>
                  <a:pt x="355333" y="161493"/>
                </a:lnTo>
                <a:close/>
              </a:path>
              <a:path w="489584" h="489584">
                <a:moveTo>
                  <a:pt x="400243" y="57289"/>
                </a:moveTo>
                <a:lnTo>
                  <a:pt x="252818" y="57289"/>
                </a:lnTo>
                <a:lnTo>
                  <a:pt x="259511" y="64008"/>
                </a:lnTo>
                <a:lnTo>
                  <a:pt x="259511" y="80505"/>
                </a:lnTo>
                <a:lnTo>
                  <a:pt x="252818" y="87172"/>
                </a:lnTo>
                <a:lnTo>
                  <a:pt x="430459" y="87172"/>
                </a:lnTo>
                <a:lnTo>
                  <a:pt x="417658" y="71658"/>
                </a:lnTo>
                <a:lnTo>
                  <a:pt x="400243" y="57289"/>
                </a:lnTo>
                <a:close/>
              </a:path>
            </a:pathLst>
          </a:custGeom>
          <a:solidFill>
            <a:srgbClr val="000000"/>
          </a:solidFill>
        </p:spPr>
        <p:txBody>
          <a:bodyPr wrap="square" lIns="0" tIns="0" rIns="0" bIns="0" rtlCol="0"/>
          <a:lstStyle/>
          <a:p>
            <a:endParaRPr sz="1227"/>
          </a:p>
        </p:txBody>
      </p:sp>
      <p:grpSp>
        <p:nvGrpSpPr>
          <p:cNvPr id="5" name="object 5"/>
          <p:cNvGrpSpPr/>
          <p:nvPr/>
        </p:nvGrpSpPr>
        <p:grpSpPr>
          <a:xfrm>
            <a:off x="5958212" y="940227"/>
            <a:ext cx="57583" cy="69273"/>
            <a:chOff x="3684111" y="1379000"/>
            <a:chExt cx="84455" cy="101600"/>
          </a:xfrm>
        </p:grpSpPr>
        <p:sp>
          <p:nvSpPr>
            <p:cNvPr id="6" name="object 6"/>
            <p:cNvSpPr/>
            <p:nvPr/>
          </p:nvSpPr>
          <p:spPr>
            <a:xfrm>
              <a:off x="3686492" y="1398672"/>
              <a:ext cx="79375" cy="79375"/>
            </a:xfrm>
            <a:custGeom>
              <a:avLst/>
              <a:gdLst/>
              <a:ahLst/>
              <a:cxnLst/>
              <a:rect l="l" t="t" r="r" b="b"/>
              <a:pathLst>
                <a:path w="79375" h="79375">
                  <a:moveTo>
                    <a:pt x="0" y="79227"/>
                  </a:moveTo>
                  <a:lnTo>
                    <a:pt x="79235" y="79227"/>
                  </a:lnTo>
                  <a:lnTo>
                    <a:pt x="79235" y="0"/>
                  </a:lnTo>
                  <a:lnTo>
                    <a:pt x="0" y="0"/>
                  </a:lnTo>
                  <a:lnTo>
                    <a:pt x="0" y="79227"/>
                  </a:lnTo>
                  <a:close/>
                </a:path>
              </a:pathLst>
            </a:custGeom>
            <a:ln w="4762">
              <a:solidFill>
                <a:srgbClr val="000000"/>
              </a:solidFill>
            </a:ln>
          </p:spPr>
          <p:txBody>
            <a:bodyPr wrap="square" lIns="0" tIns="0" rIns="0" bIns="0" rtlCol="0"/>
            <a:lstStyle/>
            <a:p>
              <a:endParaRPr sz="1227"/>
            </a:p>
          </p:txBody>
        </p:sp>
        <p:sp>
          <p:nvSpPr>
            <p:cNvPr id="7" name="object 7"/>
            <p:cNvSpPr/>
            <p:nvPr/>
          </p:nvSpPr>
          <p:spPr>
            <a:xfrm>
              <a:off x="3697177" y="1379000"/>
              <a:ext cx="71755" cy="90805"/>
            </a:xfrm>
            <a:custGeom>
              <a:avLst/>
              <a:gdLst/>
              <a:ahLst/>
              <a:cxnLst/>
              <a:rect l="l" t="t" r="r" b="b"/>
              <a:pathLst>
                <a:path w="71754" h="90805">
                  <a:moveTo>
                    <a:pt x="70154" y="0"/>
                  </a:moveTo>
                  <a:lnTo>
                    <a:pt x="68681" y="0"/>
                  </a:lnTo>
                  <a:lnTo>
                    <a:pt x="64693" y="952"/>
                  </a:lnTo>
                  <a:lnTo>
                    <a:pt x="29242" y="49200"/>
                  </a:lnTo>
                  <a:lnTo>
                    <a:pt x="18300" y="68471"/>
                  </a:lnTo>
                  <a:lnTo>
                    <a:pt x="17144" y="64052"/>
                  </a:lnTo>
                  <a:lnTo>
                    <a:pt x="13779" y="57423"/>
                  </a:lnTo>
                  <a:lnTo>
                    <a:pt x="9791" y="52699"/>
                  </a:lnTo>
                  <a:lnTo>
                    <a:pt x="7467" y="52280"/>
                  </a:lnTo>
                  <a:lnTo>
                    <a:pt x="5473" y="52801"/>
                  </a:lnTo>
                  <a:lnTo>
                    <a:pt x="4000" y="53118"/>
                  </a:lnTo>
                  <a:lnTo>
                    <a:pt x="1155" y="54058"/>
                  </a:lnTo>
                  <a:lnTo>
                    <a:pt x="0" y="55010"/>
                  </a:lnTo>
                  <a:lnTo>
                    <a:pt x="3697" y="61480"/>
                  </a:lnTo>
                  <a:lnTo>
                    <a:pt x="7405" y="69289"/>
                  </a:lnTo>
                  <a:lnTo>
                    <a:pt x="10935" y="77609"/>
                  </a:lnTo>
                  <a:lnTo>
                    <a:pt x="14630" y="87087"/>
                  </a:lnTo>
                  <a:lnTo>
                    <a:pt x="17144" y="90237"/>
                  </a:lnTo>
                  <a:lnTo>
                    <a:pt x="41733" y="44543"/>
                  </a:lnTo>
                  <a:lnTo>
                    <a:pt x="71208" y="317"/>
                  </a:lnTo>
                  <a:lnTo>
                    <a:pt x="70154" y="0"/>
                  </a:lnTo>
                  <a:close/>
                </a:path>
              </a:pathLst>
            </a:custGeom>
            <a:solidFill>
              <a:srgbClr val="000000"/>
            </a:solidFill>
          </p:spPr>
          <p:txBody>
            <a:bodyPr wrap="square" lIns="0" tIns="0" rIns="0" bIns="0" rtlCol="0"/>
            <a:lstStyle/>
            <a:p>
              <a:endParaRPr sz="1227"/>
            </a:p>
          </p:txBody>
        </p:sp>
      </p:grpSp>
      <p:sp>
        <p:nvSpPr>
          <p:cNvPr id="8" name="object 8"/>
          <p:cNvSpPr/>
          <p:nvPr/>
        </p:nvSpPr>
        <p:spPr>
          <a:xfrm>
            <a:off x="6442277" y="953641"/>
            <a:ext cx="54119" cy="54119"/>
          </a:xfrm>
          <a:custGeom>
            <a:avLst/>
            <a:gdLst/>
            <a:ahLst/>
            <a:cxnLst/>
            <a:rect l="l" t="t" r="r" b="b"/>
            <a:pathLst>
              <a:path w="79375" h="79375">
                <a:moveTo>
                  <a:pt x="0" y="79227"/>
                </a:moveTo>
                <a:lnTo>
                  <a:pt x="79235" y="79227"/>
                </a:lnTo>
                <a:lnTo>
                  <a:pt x="79235" y="0"/>
                </a:lnTo>
                <a:lnTo>
                  <a:pt x="0" y="0"/>
                </a:lnTo>
                <a:lnTo>
                  <a:pt x="0" y="79227"/>
                </a:lnTo>
                <a:close/>
              </a:path>
            </a:pathLst>
          </a:custGeom>
          <a:ln w="9524">
            <a:solidFill>
              <a:srgbClr val="000000"/>
            </a:solidFill>
          </a:ln>
        </p:spPr>
        <p:txBody>
          <a:bodyPr wrap="square" lIns="0" tIns="0" rIns="0" bIns="0" rtlCol="0"/>
          <a:lstStyle/>
          <a:p>
            <a:endParaRPr sz="1227"/>
          </a:p>
        </p:txBody>
      </p:sp>
      <p:sp>
        <p:nvSpPr>
          <p:cNvPr id="9" name="object 9"/>
          <p:cNvSpPr/>
          <p:nvPr/>
        </p:nvSpPr>
        <p:spPr>
          <a:xfrm>
            <a:off x="3798423" y="1991208"/>
            <a:ext cx="54119" cy="54119"/>
          </a:xfrm>
          <a:custGeom>
            <a:avLst/>
            <a:gdLst/>
            <a:ahLst/>
            <a:cxnLst/>
            <a:rect l="l" t="t" r="r" b="b"/>
            <a:pathLst>
              <a:path w="79375" h="79375">
                <a:moveTo>
                  <a:pt x="0" y="79227"/>
                </a:moveTo>
                <a:lnTo>
                  <a:pt x="79235" y="79227"/>
                </a:lnTo>
                <a:lnTo>
                  <a:pt x="79235" y="0"/>
                </a:lnTo>
                <a:lnTo>
                  <a:pt x="0" y="0"/>
                </a:lnTo>
                <a:lnTo>
                  <a:pt x="0" y="79227"/>
                </a:lnTo>
                <a:close/>
              </a:path>
            </a:pathLst>
          </a:custGeom>
          <a:ln w="9524">
            <a:solidFill>
              <a:srgbClr val="000000"/>
            </a:solidFill>
          </a:ln>
        </p:spPr>
        <p:txBody>
          <a:bodyPr wrap="square" lIns="0" tIns="0" rIns="0" bIns="0" rtlCol="0"/>
          <a:lstStyle/>
          <a:p>
            <a:endParaRPr sz="1227"/>
          </a:p>
        </p:txBody>
      </p:sp>
      <p:grpSp>
        <p:nvGrpSpPr>
          <p:cNvPr id="10" name="object 10"/>
          <p:cNvGrpSpPr/>
          <p:nvPr/>
        </p:nvGrpSpPr>
        <p:grpSpPr>
          <a:xfrm>
            <a:off x="4400191" y="1977794"/>
            <a:ext cx="57583" cy="69273"/>
            <a:chOff x="1399013" y="2900765"/>
            <a:chExt cx="84455" cy="101600"/>
          </a:xfrm>
        </p:grpSpPr>
        <p:sp>
          <p:nvSpPr>
            <p:cNvPr id="11" name="object 11"/>
            <p:cNvSpPr/>
            <p:nvPr/>
          </p:nvSpPr>
          <p:spPr>
            <a:xfrm>
              <a:off x="1401394" y="2920437"/>
              <a:ext cx="79375" cy="79375"/>
            </a:xfrm>
            <a:custGeom>
              <a:avLst/>
              <a:gdLst/>
              <a:ahLst/>
              <a:cxnLst/>
              <a:rect l="l" t="t" r="r" b="b"/>
              <a:pathLst>
                <a:path w="79375" h="79375">
                  <a:moveTo>
                    <a:pt x="0" y="79227"/>
                  </a:moveTo>
                  <a:lnTo>
                    <a:pt x="79235" y="79227"/>
                  </a:lnTo>
                  <a:lnTo>
                    <a:pt x="79235" y="0"/>
                  </a:lnTo>
                  <a:lnTo>
                    <a:pt x="0" y="0"/>
                  </a:lnTo>
                  <a:lnTo>
                    <a:pt x="0" y="79227"/>
                  </a:lnTo>
                  <a:close/>
                </a:path>
              </a:pathLst>
            </a:custGeom>
            <a:ln w="4762">
              <a:solidFill>
                <a:srgbClr val="000000"/>
              </a:solidFill>
            </a:ln>
          </p:spPr>
          <p:txBody>
            <a:bodyPr wrap="square" lIns="0" tIns="0" rIns="0" bIns="0" rtlCol="0"/>
            <a:lstStyle/>
            <a:p>
              <a:endParaRPr sz="1227"/>
            </a:p>
          </p:txBody>
        </p:sp>
        <p:sp>
          <p:nvSpPr>
            <p:cNvPr id="12" name="object 12"/>
            <p:cNvSpPr/>
            <p:nvPr/>
          </p:nvSpPr>
          <p:spPr>
            <a:xfrm>
              <a:off x="1412078" y="2900765"/>
              <a:ext cx="71755" cy="90805"/>
            </a:xfrm>
            <a:custGeom>
              <a:avLst/>
              <a:gdLst/>
              <a:ahLst/>
              <a:cxnLst/>
              <a:rect l="l" t="t" r="r" b="b"/>
              <a:pathLst>
                <a:path w="71755" h="90805">
                  <a:moveTo>
                    <a:pt x="70154" y="0"/>
                  </a:moveTo>
                  <a:lnTo>
                    <a:pt x="68681" y="0"/>
                  </a:lnTo>
                  <a:lnTo>
                    <a:pt x="64693" y="952"/>
                  </a:lnTo>
                  <a:lnTo>
                    <a:pt x="29242" y="49200"/>
                  </a:lnTo>
                  <a:lnTo>
                    <a:pt x="18300" y="68471"/>
                  </a:lnTo>
                  <a:lnTo>
                    <a:pt x="17144" y="64052"/>
                  </a:lnTo>
                  <a:lnTo>
                    <a:pt x="13779" y="57423"/>
                  </a:lnTo>
                  <a:lnTo>
                    <a:pt x="9791" y="52699"/>
                  </a:lnTo>
                  <a:lnTo>
                    <a:pt x="7467" y="52280"/>
                  </a:lnTo>
                  <a:lnTo>
                    <a:pt x="5473" y="52801"/>
                  </a:lnTo>
                  <a:lnTo>
                    <a:pt x="4000" y="53118"/>
                  </a:lnTo>
                  <a:lnTo>
                    <a:pt x="1155" y="54058"/>
                  </a:lnTo>
                  <a:lnTo>
                    <a:pt x="0" y="55010"/>
                  </a:lnTo>
                  <a:lnTo>
                    <a:pt x="3697" y="61480"/>
                  </a:lnTo>
                  <a:lnTo>
                    <a:pt x="7405" y="69289"/>
                  </a:lnTo>
                  <a:lnTo>
                    <a:pt x="10935" y="77609"/>
                  </a:lnTo>
                  <a:lnTo>
                    <a:pt x="14630" y="87087"/>
                  </a:lnTo>
                  <a:lnTo>
                    <a:pt x="17144" y="90237"/>
                  </a:lnTo>
                  <a:lnTo>
                    <a:pt x="41733" y="44543"/>
                  </a:lnTo>
                  <a:lnTo>
                    <a:pt x="71208" y="317"/>
                  </a:lnTo>
                  <a:lnTo>
                    <a:pt x="70154" y="0"/>
                  </a:lnTo>
                  <a:close/>
                </a:path>
              </a:pathLst>
            </a:custGeom>
            <a:solidFill>
              <a:srgbClr val="000000"/>
            </a:solidFill>
          </p:spPr>
          <p:txBody>
            <a:bodyPr wrap="square" lIns="0" tIns="0" rIns="0" bIns="0" rtlCol="0"/>
            <a:lstStyle/>
            <a:p>
              <a:endParaRPr sz="1227"/>
            </a:p>
          </p:txBody>
        </p:sp>
      </p:grpSp>
      <p:grpSp>
        <p:nvGrpSpPr>
          <p:cNvPr id="13" name="object 13"/>
          <p:cNvGrpSpPr/>
          <p:nvPr/>
        </p:nvGrpSpPr>
        <p:grpSpPr>
          <a:xfrm>
            <a:off x="4782801" y="1977794"/>
            <a:ext cx="57583" cy="69273"/>
            <a:chOff x="1960175" y="2900765"/>
            <a:chExt cx="84455" cy="101600"/>
          </a:xfrm>
        </p:grpSpPr>
        <p:sp>
          <p:nvSpPr>
            <p:cNvPr id="14" name="object 14"/>
            <p:cNvSpPr/>
            <p:nvPr/>
          </p:nvSpPr>
          <p:spPr>
            <a:xfrm>
              <a:off x="1962556" y="2920437"/>
              <a:ext cx="79375" cy="79375"/>
            </a:xfrm>
            <a:custGeom>
              <a:avLst/>
              <a:gdLst/>
              <a:ahLst/>
              <a:cxnLst/>
              <a:rect l="l" t="t" r="r" b="b"/>
              <a:pathLst>
                <a:path w="79375" h="79375">
                  <a:moveTo>
                    <a:pt x="0" y="79227"/>
                  </a:moveTo>
                  <a:lnTo>
                    <a:pt x="79235" y="79227"/>
                  </a:lnTo>
                  <a:lnTo>
                    <a:pt x="79235" y="0"/>
                  </a:lnTo>
                  <a:lnTo>
                    <a:pt x="0" y="0"/>
                  </a:lnTo>
                  <a:lnTo>
                    <a:pt x="0" y="79227"/>
                  </a:lnTo>
                  <a:close/>
                </a:path>
              </a:pathLst>
            </a:custGeom>
            <a:ln w="4762">
              <a:solidFill>
                <a:srgbClr val="000000"/>
              </a:solidFill>
            </a:ln>
          </p:spPr>
          <p:txBody>
            <a:bodyPr wrap="square" lIns="0" tIns="0" rIns="0" bIns="0" rtlCol="0"/>
            <a:lstStyle/>
            <a:p>
              <a:endParaRPr sz="1227"/>
            </a:p>
          </p:txBody>
        </p:sp>
        <p:sp>
          <p:nvSpPr>
            <p:cNvPr id="15" name="object 15"/>
            <p:cNvSpPr/>
            <p:nvPr/>
          </p:nvSpPr>
          <p:spPr>
            <a:xfrm>
              <a:off x="1973240" y="2900765"/>
              <a:ext cx="71755" cy="90805"/>
            </a:xfrm>
            <a:custGeom>
              <a:avLst/>
              <a:gdLst/>
              <a:ahLst/>
              <a:cxnLst/>
              <a:rect l="l" t="t" r="r" b="b"/>
              <a:pathLst>
                <a:path w="71755" h="90805">
                  <a:moveTo>
                    <a:pt x="70154" y="0"/>
                  </a:moveTo>
                  <a:lnTo>
                    <a:pt x="68681" y="0"/>
                  </a:lnTo>
                  <a:lnTo>
                    <a:pt x="64693" y="952"/>
                  </a:lnTo>
                  <a:lnTo>
                    <a:pt x="29242" y="49200"/>
                  </a:lnTo>
                  <a:lnTo>
                    <a:pt x="18300" y="68471"/>
                  </a:lnTo>
                  <a:lnTo>
                    <a:pt x="17145" y="64052"/>
                  </a:lnTo>
                  <a:lnTo>
                    <a:pt x="13779" y="57423"/>
                  </a:lnTo>
                  <a:lnTo>
                    <a:pt x="9791" y="52699"/>
                  </a:lnTo>
                  <a:lnTo>
                    <a:pt x="7467" y="52280"/>
                  </a:lnTo>
                  <a:lnTo>
                    <a:pt x="5473" y="52801"/>
                  </a:lnTo>
                  <a:lnTo>
                    <a:pt x="4000" y="53118"/>
                  </a:lnTo>
                  <a:lnTo>
                    <a:pt x="1155" y="54058"/>
                  </a:lnTo>
                  <a:lnTo>
                    <a:pt x="0" y="55010"/>
                  </a:lnTo>
                  <a:lnTo>
                    <a:pt x="3697" y="61480"/>
                  </a:lnTo>
                  <a:lnTo>
                    <a:pt x="7405" y="69289"/>
                  </a:lnTo>
                  <a:lnTo>
                    <a:pt x="10935" y="77609"/>
                  </a:lnTo>
                  <a:lnTo>
                    <a:pt x="14630" y="87087"/>
                  </a:lnTo>
                  <a:lnTo>
                    <a:pt x="17145" y="90237"/>
                  </a:lnTo>
                  <a:lnTo>
                    <a:pt x="41733" y="44543"/>
                  </a:lnTo>
                  <a:lnTo>
                    <a:pt x="71208" y="317"/>
                  </a:lnTo>
                  <a:lnTo>
                    <a:pt x="70154" y="0"/>
                  </a:lnTo>
                  <a:close/>
                </a:path>
              </a:pathLst>
            </a:custGeom>
            <a:solidFill>
              <a:srgbClr val="000000"/>
            </a:solidFill>
          </p:spPr>
          <p:txBody>
            <a:bodyPr wrap="square" lIns="0" tIns="0" rIns="0" bIns="0" rtlCol="0"/>
            <a:lstStyle/>
            <a:p>
              <a:endParaRPr sz="1227"/>
            </a:p>
          </p:txBody>
        </p:sp>
      </p:grpSp>
      <p:sp>
        <p:nvSpPr>
          <p:cNvPr id="16" name="object 16"/>
          <p:cNvSpPr/>
          <p:nvPr/>
        </p:nvSpPr>
        <p:spPr>
          <a:xfrm>
            <a:off x="5496219" y="1991208"/>
            <a:ext cx="54119" cy="54119"/>
          </a:xfrm>
          <a:custGeom>
            <a:avLst/>
            <a:gdLst/>
            <a:ahLst/>
            <a:cxnLst/>
            <a:rect l="l" t="t" r="r" b="b"/>
            <a:pathLst>
              <a:path w="79375" h="79375">
                <a:moveTo>
                  <a:pt x="0" y="79227"/>
                </a:moveTo>
                <a:lnTo>
                  <a:pt x="79235" y="79227"/>
                </a:lnTo>
                <a:lnTo>
                  <a:pt x="79235" y="0"/>
                </a:lnTo>
                <a:lnTo>
                  <a:pt x="0" y="0"/>
                </a:lnTo>
                <a:lnTo>
                  <a:pt x="0" y="79227"/>
                </a:lnTo>
                <a:close/>
              </a:path>
            </a:pathLst>
          </a:custGeom>
          <a:ln w="9524">
            <a:solidFill>
              <a:srgbClr val="000000"/>
            </a:solidFill>
          </a:ln>
        </p:spPr>
        <p:txBody>
          <a:bodyPr wrap="square" lIns="0" tIns="0" rIns="0" bIns="0" rtlCol="0"/>
          <a:lstStyle/>
          <a:p>
            <a:endParaRPr sz="1227"/>
          </a:p>
        </p:txBody>
      </p:sp>
      <p:graphicFrame>
        <p:nvGraphicFramePr>
          <p:cNvPr id="17" name="object 17"/>
          <p:cNvGraphicFramePr>
            <a:graphicFrameLocks noGrp="1"/>
          </p:cNvGraphicFramePr>
          <p:nvPr>
            <p:extLst>
              <p:ext uri="{D42A27DB-BD31-4B8C-83A1-F6EECF244321}">
                <p14:modId xmlns:p14="http://schemas.microsoft.com/office/powerpoint/2010/main" val="2789919489"/>
              </p:ext>
            </p:extLst>
          </p:nvPr>
        </p:nvGraphicFramePr>
        <p:xfrm>
          <a:off x="3758045" y="897775"/>
          <a:ext cx="4673744" cy="5292038"/>
        </p:xfrm>
        <a:graphic>
          <a:graphicData uri="http://schemas.openxmlformats.org/drawingml/2006/table">
            <a:tbl>
              <a:tblPr firstRow="1" bandRow="1">
                <a:tableStyleId>{2D5ABB26-0587-4C30-8999-92F81FD0307C}</a:tableStyleId>
              </a:tblPr>
              <a:tblGrid>
                <a:gridCol w="2321069">
                  <a:extLst>
                    <a:ext uri="{9D8B030D-6E8A-4147-A177-3AD203B41FA5}">
                      <a16:colId xmlns:a16="http://schemas.microsoft.com/office/drawing/2014/main" xmlns="" val="20000"/>
                    </a:ext>
                  </a:extLst>
                </a:gridCol>
                <a:gridCol w="1165947">
                  <a:extLst>
                    <a:ext uri="{9D8B030D-6E8A-4147-A177-3AD203B41FA5}">
                      <a16:colId xmlns:a16="http://schemas.microsoft.com/office/drawing/2014/main" xmlns="" val="20001"/>
                    </a:ext>
                  </a:extLst>
                </a:gridCol>
                <a:gridCol w="1186728">
                  <a:extLst>
                    <a:ext uri="{9D8B030D-6E8A-4147-A177-3AD203B41FA5}">
                      <a16:colId xmlns:a16="http://schemas.microsoft.com/office/drawing/2014/main" xmlns="" val="20002"/>
                    </a:ext>
                  </a:extLst>
                </a:gridCol>
              </a:tblGrid>
              <a:tr h="187036">
                <a:tc gridSpan="3">
                  <a:txBody>
                    <a:bodyPr/>
                    <a:lstStyle/>
                    <a:p>
                      <a:pPr marL="50800">
                        <a:lnSpc>
                          <a:spcPct val="100000"/>
                        </a:lnSpc>
                        <a:spcBef>
                          <a:spcPts val="395"/>
                        </a:spcBef>
                        <a:tabLst>
                          <a:tab pos="3345179" algn="l"/>
                          <a:tab pos="4048760" algn="l"/>
                        </a:tabLst>
                      </a:pPr>
                      <a:r>
                        <a:rPr sz="600" spc="-25" dirty="0">
                          <a:latin typeface="Helvetica"/>
                          <a:cs typeface="Helvetica"/>
                        </a:rPr>
                        <a:t>1. </a:t>
                      </a:r>
                      <a:r>
                        <a:rPr sz="600" spc="-5" dirty="0">
                          <a:latin typeface="Helvetica"/>
                          <a:cs typeface="Helvetica"/>
                        </a:rPr>
                        <a:t>Which </a:t>
                      </a:r>
                      <a:r>
                        <a:rPr sz="600" spc="5" dirty="0">
                          <a:latin typeface="Helvetica"/>
                          <a:cs typeface="Helvetica"/>
                        </a:rPr>
                        <a:t>party </a:t>
                      </a:r>
                      <a:r>
                        <a:rPr sz="600" spc="-30" dirty="0">
                          <a:latin typeface="Helvetica"/>
                          <a:cs typeface="Helvetica"/>
                        </a:rPr>
                        <a:t>is </a:t>
                      </a:r>
                      <a:r>
                        <a:rPr sz="600" spc="5" dirty="0">
                          <a:latin typeface="Helvetica"/>
                          <a:cs typeface="Helvetica"/>
                        </a:rPr>
                        <a:t>sending in </a:t>
                      </a:r>
                      <a:r>
                        <a:rPr sz="600" spc="15" dirty="0">
                          <a:latin typeface="Helvetica"/>
                          <a:cs typeface="Helvetica"/>
                        </a:rPr>
                        <a:t>the filing </a:t>
                      </a:r>
                      <a:r>
                        <a:rPr sz="600" spc="-5" dirty="0">
                          <a:latin typeface="Helvetica"/>
                          <a:cs typeface="Helvetica"/>
                        </a:rPr>
                        <a:t>documents?</a:t>
                      </a:r>
                      <a:r>
                        <a:rPr sz="600" spc="-90" dirty="0">
                          <a:latin typeface="Helvetica"/>
                          <a:cs typeface="Helvetica"/>
                        </a:rPr>
                        <a:t> </a:t>
                      </a:r>
                      <a:r>
                        <a:rPr sz="600" i="1" spc="35" dirty="0">
                          <a:latin typeface="Calibri"/>
                          <a:cs typeface="Calibri"/>
                        </a:rPr>
                        <a:t>(check</a:t>
                      </a:r>
                      <a:r>
                        <a:rPr sz="600" i="1" spc="40" dirty="0">
                          <a:latin typeface="Calibri"/>
                          <a:cs typeface="Calibri"/>
                        </a:rPr>
                        <a:t> </a:t>
                      </a:r>
                      <a:r>
                        <a:rPr sz="600" i="1" spc="35" dirty="0">
                          <a:latin typeface="Calibri"/>
                          <a:cs typeface="Calibri"/>
                        </a:rPr>
                        <a:t>one)	</a:t>
                      </a:r>
                      <a:r>
                        <a:rPr sz="600" spc="-5" dirty="0">
                          <a:latin typeface="Helvetica"/>
                          <a:cs typeface="Helvetica"/>
                        </a:rPr>
                        <a:t>Consumer	</a:t>
                      </a:r>
                      <a:r>
                        <a:rPr sz="600" spc="-30" dirty="0">
                          <a:latin typeface="Helvetica"/>
                          <a:cs typeface="Helvetica"/>
                        </a:rPr>
                        <a:t>Business</a:t>
                      </a:r>
                      <a:endParaRPr sz="600">
                        <a:latin typeface="Helvetica"/>
                        <a:cs typeface="Helvetica"/>
                      </a:endParaRPr>
                    </a:p>
                  </a:txBody>
                  <a:tcPr marL="0" marR="0" marT="34203"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00"/>
                  </a:ext>
                </a:extLst>
              </a:tr>
              <a:tr h="526133">
                <a:tc gridSpan="3">
                  <a:txBody>
                    <a:bodyPr/>
                    <a:lstStyle/>
                    <a:p>
                      <a:pPr marL="50800">
                        <a:lnSpc>
                          <a:spcPct val="100000"/>
                        </a:lnSpc>
                        <a:spcBef>
                          <a:spcPts val="180"/>
                        </a:spcBef>
                      </a:pPr>
                      <a:r>
                        <a:rPr sz="600" spc="-25" dirty="0">
                          <a:latin typeface="Helvetica"/>
                          <a:cs typeface="Helvetica"/>
                        </a:rPr>
                        <a:t>2. </a:t>
                      </a:r>
                      <a:r>
                        <a:rPr sz="600" spc="-5" dirty="0">
                          <a:latin typeface="Helvetica"/>
                          <a:cs typeface="Helvetica"/>
                        </a:rPr>
                        <a:t>Briefly </a:t>
                      </a:r>
                      <a:r>
                        <a:rPr sz="600" dirty="0">
                          <a:latin typeface="Helvetica"/>
                          <a:cs typeface="Helvetica"/>
                        </a:rPr>
                        <a:t>explain </a:t>
                      </a:r>
                      <a:r>
                        <a:rPr sz="600" spc="15" dirty="0">
                          <a:latin typeface="Helvetica"/>
                          <a:cs typeface="Helvetica"/>
                        </a:rPr>
                        <a:t>the</a:t>
                      </a:r>
                      <a:r>
                        <a:rPr sz="600" spc="-55" dirty="0">
                          <a:latin typeface="Helvetica"/>
                          <a:cs typeface="Helvetica"/>
                        </a:rPr>
                        <a:t> </a:t>
                      </a:r>
                      <a:r>
                        <a:rPr sz="600" spc="10" dirty="0">
                          <a:latin typeface="Helvetica"/>
                          <a:cs typeface="Helvetica"/>
                        </a:rPr>
                        <a:t>dispute:</a:t>
                      </a:r>
                      <a:endParaRPr sz="600">
                        <a:latin typeface="Helvetica"/>
                        <a:cs typeface="Helvetica"/>
                      </a:endParaRPr>
                    </a:p>
                    <a:p>
                      <a:pPr marL="75565">
                        <a:lnSpc>
                          <a:spcPct val="100000"/>
                        </a:lnSpc>
                        <a:spcBef>
                          <a:spcPts val="895"/>
                        </a:spcBef>
                      </a:pPr>
                      <a:r>
                        <a:rPr sz="600" spc="-20" dirty="0">
                          <a:latin typeface="Times New Roman"/>
                          <a:cs typeface="Times New Roman"/>
                        </a:rPr>
                        <a:t>See </a:t>
                      </a:r>
                      <a:r>
                        <a:rPr sz="600" dirty="0">
                          <a:latin typeface="Times New Roman"/>
                          <a:cs typeface="Times New Roman"/>
                        </a:rPr>
                        <a:t>Attached </a:t>
                      </a:r>
                      <a:r>
                        <a:rPr sz="600" spc="-5" dirty="0">
                          <a:latin typeface="Times New Roman"/>
                          <a:cs typeface="Times New Roman"/>
                        </a:rPr>
                        <a:t>Statement </a:t>
                      </a:r>
                      <a:r>
                        <a:rPr sz="600" dirty="0">
                          <a:latin typeface="Times New Roman"/>
                          <a:cs typeface="Times New Roman"/>
                        </a:rPr>
                        <a:t>of</a:t>
                      </a:r>
                      <a:r>
                        <a:rPr sz="600" spc="-120" dirty="0">
                          <a:latin typeface="Times New Roman"/>
                          <a:cs typeface="Times New Roman"/>
                        </a:rPr>
                        <a:t> </a:t>
                      </a:r>
                      <a:r>
                        <a:rPr sz="600" spc="-10" dirty="0">
                          <a:latin typeface="Times New Roman"/>
                          <a:cs typeface="Times New Roman"/>
                        </a:rPr>
                        <a:t>Claim</a:t>
                      </a:r>
                      <a:endParaRPr sz="600">
                        <a:latin typeface="Times New Roman"/>
                        <a:cs typeface="Times New Roman"/>
                      </a:endParaRPr>
                    </a:p>
                  </a:txBody>
                  <a:tcPr marL="0" marR="0" marT="15586"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01"/>
                  </a:ext>
                </a:extLst>
              </a:tr>
              <a:tr h="187036">
                <a:tc gridSpan="3">
                  <a:txBody>
                    <a:bodyPr/>
                    <a:lstStyle/>
                    <a:p>
                      <a:pPr marL="50800">
                        <a:lnSpc>
                          <a:spcPct val="100000"/>
                        </a:lnSpc>
                        <a:spcBef>
                          <a:spcPts val="540"/>
                        </a:spcBef>
                      </a:pPr>
                      <a:r>
                        <a:rPr sz="600" spc="-25" dirty="0">
                          <a:latin typeface="Helvetica"/>
                          <a:cs typeface="Helvetica"/>
                        </a:rPr>
                        <a:t>3. </a:t>
                      </a:r>
                      <a:r>
                        <a:rPr sz="600" spc="-10" dirty="0">
                          <a:latin typeface="Helvetica"/>
                          <a:cs typeface="Helvetica"/>
                        </a:rPr>
                        <a:t>Specify</a:t>
                      </a:r>
                      <a:r>
                        <a:rPr sz="600" spc="-20" dirty="0">
                          <a:latin typeface="Helvetica"/>
                          <a:cs typeface="Helvetica"/>
                        </a:rPr>
                        <a:t> </a:t>
                      </a:r>
                      <a:r>
                        <a:rPr sz="600" spc="15" dirty="0">
                          <a:latin typeface="Helvetica"/>
                          <a:cs typeface="Helvetica"/>
                        </a:rPr>
                        <a:t>the</a:t>
                      </a:r>
                      <a:r>
                        <a:rPr sz="600" spc="-20" dirty="0">
                          <a:latin typeface="Helvetica"/>
                          <a:cs typeface="Helvetica"/>
                        </a:rPr>
                        <a:t> </a:t>
                      </a:r>
                      <a:r>
                        <a:rPr sz="600" spc="10" dirty="0">
                          <a:latin typeface="Helvetica"/>
                          <a:cs typeface="Helvetica"/>
                        </a:rPr>
                        <a:t>amount</a:t>
                      </a:r>
                      <a:r>
                        <a:rPr sz="600" spc="-20" dirty="0">
                          <a:latin typeface="Helvetica"/>
                          <a:cs typeface="Helvetica"/>
                        </a:rPr>
                        <a:t> </a:t>
                      </a:r>
                      <a:r>
                        <a:rPr sz="600" spc="25" dirty="0">
                          <a:latin typeface="Helvetica"/>
                          <a:cs typeface="Helvetica"/>
                        </a:rPr>
                        <a:t>of</a:t>
                      </a:r>
                      <a:r>
                        <a:rPr sz="600" spc="-20" dirty="0">
                          <a:latin typeface="Helvetica"/>
                          <a:cs typeface="Helvetica"/>
                        </a:rPr>
                        <a:t> </a:t>
                      </a:r>
                      <a:r>
                        <a:rPr sz="600" dirty="0">
                          <a:latin typeface="Helvetica"/>
                          <a:cs typeface="Helvetica"/>
                        </a:rPr>
                        <a:t>money</a:t>
                      </a:r>
                      <a:r>
                        <a:rPr sz="600" spc="-20" dirty="0">
                          <a:latin typeface="Helvetica"/>
                          <a:cs typeface="Helvetica"/>
                        </a:rPr>
                        <a:t> </a:t>
                      </a:r>
                      <a:r>
                        <a:rPr sz="600" spc="5" dirty="0">
                          <a:latin typeface="Helvetica"/>
                          <a:cs typeface="Helvetica"/>
                        </a:rPr>
                        <a:t>in</a:t>
                      </a:r>
                      <a:r>
                        <a:rPr sz="600" spc="-20" dirty="0">
                          <a:latin typeface="Helvetica"/>
                          <a:cs typeface="Helvetica"/>
                        </a:rPr>
                        <a:t> </a:t>
                      </a:r>
                      <a:r>
                        <a:rPr sz="600" spc="10" dirty="0">
                          <a:latin typeface="Helvetica"/>
                          <a:cs typeface="Helvetica"/>
                        </a:rPr>
                        <a:t>dispute,</a:t>
                      </a:r>
                      <a:r>
                        <a:rPr sz="600" spc="-20" dirty="0">
                          <a:latin typeface="Helvetica"/>
                          <a:cs typeface="Helvetica"/>
                        </a:rPr>
                        <a:t> </a:t>
                      </a:r>
                      <a:r>
                        <a:rPr sz="600" spc="15" dirty="0">
                          <a:latin typeface="Helvetica"/>
                          <a:cs typeface="Helvetica"/>
                        </a:rPr>
                        <a:t>if</a:t>
                      </a:r>
                      <a:r>
                        <a:rPr sz="600" spc="-20" dirty="0">
                          <a:latin typeface="Helvetica"/>
                          <a:cs typeface="Helvetica"/>
                        </a:rPr>
                        <a:t> </a:t>
                      </a:r>
                      <a:r>
                        <a:rPr sz="600" spc="-25" dirty="0">
                          <a:latin typeface="Helvetica"/>
                          <a:cs typeface="Helvetica"/>
                        </a:rPr>
                        <a:t>any:</a:t>
                      </a:r>
                      <a:r>
                        <a:rPr sz="600" spc="-20" dirty="0">
                          <a:latin typeface="Helvetica"/>
                          <a:cs typeface="Helvetica"/>
                        </a:rPr>
                        <a:t> </a:t>
                      </a:r>
                      <a:r>
                        <a:rPr sz="600" spc="-35" dirty="0">
                          <a:latin typeface="Helvetica"/>
                          <a:cs typeface="Helvetica"/>
                        </a:rPr>
                        <a:t>$</a:t>
                      </a:r>
                      <a:endParaRPr sz="600">
                        <a:latin typeface="Helvetica"/>
                        <a:cs typeface="Helvetica"/>
                      </a:endParaRPr>
                    </a:p>
                  </a:txBody>
                  <a:tcPr marL="0" marR="0" marT="46759"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02"/>
                  </a:ext>
                </a:extLst>
              </a:tr>
              <a:tr h="326917">
                <a:tc gridSpan="3">
                  <a:txBody>
                    <a:bodyPr/>
                    <a:lstStyle/>
                    <a:p>
                      <a:pPr marL="50800">
                        <a:lnSpc>
                          <a:spcPct val="100000"/>
                        </a:lnSpc>
                        <a:spcBef>
                          <a:spcPts val="180"/>
                        </a:spcBef>
                      </a:pPr>
                      <a:r>
                        <a:rPr sz="600" spc="-25" dirty="0">
                          <a:latin typeface="Helvetica"/>
                          <a:cs typeface="Helvetica"/>
                        </a:rPr>
                        <a:t>4. </a:t>
                      </a:r>
                      <a:r>
                        <a:rPr sz="600" spc="-10" dirty="0">
                          <a:latin typeface="Helvetica"/>
                          <a:cs typeface="Helvetica"/>
                        </a:rPr>
                        <a:t>State </a:t>
                      </a:r>
                      <a:r>
                        <a:rPr sz="600" spc="-25" dirty="0">
                          <a:latin typeface="Helvetica"/>
                          <a:cs typeface="Helvetica"/>
                        </a:rPr>
                        <a:t>any </a:t>
                      </a:r>
                      <a:r>
                        <a:rPr sz="600" spc="15" dirty="0">
                          <a:latin typeface="Helvetica"/>
                          <a:cs typeface="Helvetica"/>
                        </a:rPr>
                        <a:t>other </a:t>
                      </a:r>
                      <a:r>
                        <a:rPr sz="600" dirty="0">
                          <a:latin typeface="Helvetica"/>
                          <a:cs typeface="Helvetica"/>
                        </a:rPr>
                        <a:t>relief you </a:t>
                      </a:r>
                      <a:r>
                        <a:rPr sz="600" spc="-20" dirty="0">
                          <a:latin typeface="Helvetica"/>
                          <a:cs typeface="Helvetica"/>
                        </a:rPr>
                        <a:t>are</a:t>
                      </a:r>
                      <a:r>
                        <a:rPr sz="600" spc="-100" dirty="0">
                          <a:latin typeface="Helvetica"/>
                          <a:cs typeface="Helvetica"/>
                        </a:rPr>
                        <a:t> </a:t>
                      </a:r>
                      <a:r>
                        <a:rPr sz="600" spc="-5" dirty="0">
                          <a:latin typeface="Helvetica"/>
                          <a:cs typeface="Helvetica"/>
                        </a:rPr>
                        <a:t>seeking:</a:t>
                      </a:r>
                      <a:endParaRPr sz="600">
                        <a:latin typeface="Helvetica"/>
                        <a:cs typeface="Helvetica"/>
                      </a:endParaRPr>
                    </a:p>
                    <a:p>
                      <a:pPr marL="170815">
                        <a:lnSpc>
                          <a:spcPct val="100000"/>
                        </a:lnSpc>
                        <a:spcBef>
                          <a:spcPts val="720"/>
                        </a:spcBef>
                        <a:tabLst>
                          <a:tab pos="1060450" algn="l"/>
                          <a:tab pos="1621790" algn="l"/>
                          <a:tab pos="2661285" algn="l"/>
                        </a:tabLst>
                      </a:pPr>
                      <a:r>
                        <a:rPr sz="600" spc="10" dirty="0">
                          <a:latin typeface="Helvetica"/>
                          <a:cs typeface="Helvetica"/>
                        </a:rPr>
                        <a:t>Attorney</a:t>
                      </a:r>
                      <a:r>
                        <a:rPr sz="600" spc="-10" dirty="0">
                          <a:latin typeface="Helvetica"/>
                          <a:cs typeface="Helvetica"/>
                        </a:rPr>
                        <a:t> </a:t>
                      </a:r>
                      <a:r>
                        <a:rPr sz="600" spc="-30" dirty="0">
                          <a:latin typeface="Helvetica"/>
                          <a:cs typeface="Helvetica"/>
                        </a:rPr>
                        <a:t>Fees	</a:t>
                      </a:r>
                      <a:r>
                        <a:rPr sz="600" spc="-5" dirty="0">
                          <a:latin typeface="Helvetica"/>
                          <a:cs typeface="Helvetica"/>
                        </a:rPr>
                        <a:t>Interest	</a:t>
                      </a:r>
                      <a:r>
                        <a:rPr sz="600" spc="15" dirty="0">
                          <a:latin typeface="Helvetica"/>
                          <a:cs typeface="Helvetica"/>
                        </a:rPr>
                        <a:t>Arbitration</a:t>
                      </a:r>
                      <a:r>
                        <a:rPr sz="600" spc="-5" dirty="0">
                          <a:latin typeface="Helvetica"/>
                          <a:cs typeface="Helvetica"/>
                        </a:rPr>
                        <a:t> </a:t>
                      </a:r>
                      <a:r>
                        <a:rPr sz="600" spc="-15" dirty="0">
                          <a:latin typeface="Helvetica"/>
                          <a:cs typeface="Helvetica"/>
                        </a:rPr>
                        <a:t>Costs	</a:t>
                      </a:r>
                      <a:r>
                        <a:rPr sz="600" spc="10" dirty="0">
                          <a:latin typeface="Helvetica"/>
                          <a:cs typeface="Helvetica"/>
                        </a:rPr>
                        <a:t>Other;</a:t>
                      </a:r>
                      <a:r>
                        <a:rPr sz="600" spc="-25" dirty="0">
                          <a:latin typeface="Helvetica"/>
                          <a:cs typeface="Helvetica"/>
                        </a:rPr>
                        <a:t> </a:t>
                      </a:r>
                      <a:r>
                        <a:rPr sz="600" dirty="0">
                          <a:latin typeface="Helvetica"/>
                          <a:cs typeface="Helvetica"/>
                        </a:rPr>
                        <a:t>explain:</a:t>
                      </a:r>
                      <a:endParaRPr sz="600">
                        <a:latin typeface="Helvetica"/>
                        <a:cs typeface="Helvetica"/>
                      </a:endParaRPr>
                    </a:p>
                  </a:txBody>
                  <a:tcPr marL="0" marR="0" marT="15586"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03"/>
                  </a:ext>
                </a:extLst>
              </a:tr>
              <a:tr h="311727">
                <a:tc gridSpan="3">
                  <a:txBody>
                    <a:bodyPr/>
                    <a:lstStyle/>
                    <a:p>
                      <a:pPr marL="50800">
                        <a:lnSpc>
                          <a:spcPct val="100000"/>
                        </a:lnSpc>
                        <a:spcBef>
                          <a:spcPts val="180"/>
                        </a:spcBef>
                      </a:pPr>
                      <a:r>
                        <a:rPr sz="600" spc="-25" dirty="0">
                          <a:latin typeface="Helvetica"/>
                          <a:cs typeface="Helvetica"/>
                        </a:rPr>
                        <a:t>5.</a:t>
                      </a:r>
                      <a:r>
                        <a:rPr sz="600" spc="-20" dirty="0">
                          <a:latin typeface="Helvetica"/>
                          <a:cs typeface="Helvetica"/>
                        </a:rPr>
                        <a:t> </a:t>
                      </a:r>
                      <a:r>
                        <a:rPr sz="600" spc="10" dirty="0">
                          <a:latin typeface="Helvetica"/>
                          <a:cs typeface="Helvetica"/>
                        </a:rPr>
                        <a:t>Identify</a:t>
                      </a:r>
                      <a:r>
                        <a:rPr sz="600" spc="-20" dirty="0">
                          <a:latin typeface="Helvetica"/>
                          <a:cs typeface="Helvetica"/>
                        </a:rPr>
                        <a:t> </a:t>
                      </a:r>
                      <a:r>
                        <a:rPr sz="600" spc="15" dirty="0">
                          <a:latin typeface="Helvetica"/>
                          <a:cs typeface="Helvetica"/>
                        </a:rPr>
                        <a:t>the</a:t>
                      </a:r>
                      <a:r>
                        <a:rPr sz="600" spc="-20" dirty="0">
                          <a:latin typeface="Helvetica"/>
                          <a:cs typeface="Helvetica"/>
                        </a:rPr>
                        <a:t> </a:t>
                      </a:r>
                      <a:r>
                        <a:rPr sz="600" spc="5" dirty="0">
                          <a:latin typeface="Helvetica"/>
                          <a:cs typeface="Helvetica"/>
                        </a:rPr>
                        <a:t>requested</a:t>
                      </a:r>
                      <a:r>
                        <a:rPr sz="600" spc="-20" dirty="0">
                          <a:latin typeface="Helvetica"/>
                          <a:cs typeface="Helvetica"/>
                        </a:rPr>
                        <a:t> </a:t>
                      </a:r>
                      <a:r>
                        <a:rPr sz="600" dirty="0">
                          <a:latin typeface="Helvetica"/>
                          <a:cs typeface="Helvetica"/>
                        </a:rPr>
                        <a:t>city</a:t>
                      </a:r>
                      <a:r>
                        <a:rPr sz="600" spc="-15" dirty="0">
                          <a:latin typeface="Helvetica"/>
                          <a:cs typeface="Helvetica"/>
                        </a:rPr>
                        <a:t> </a:t>
                      </a:r>
                      <a:r>
                        <a:rPr sz="600" spc="5" dirty="0">
                          <a:latin typeface="Helvetica"/>
                          <a:cs typeface="Helvetica"/>
                        </a:rPr>
                        <a:t>and</a:t>
                      </a:r>
                      <a:r>
                        <a:rPr sz="600" spc="-20" dirty="0">
                          <a:latin typeface="Helvetica"/>
                          <a:cs typeface="Helvetica"/>
                        </a:rPr>
                        <a:t> </a:t>
                      </a:r>
                      <a:r>
                        <a:rPr sz="600" spc="-5" dirty="0">
                          <a:latin typeface="Helvetica"/>
                          <a:cs typeface="Helvetica"/>
                        </a:rPr>
                        <a:t>state</a:t>
                      </a:r>
                      <a:r>
                        <a:rPr sz="600" spc="-20" dirty="0">
                          <a:latin typeface="Helvetica"/>
                          <a:cs typeface="Helvetica"/>
                        </a:rPr>
                        <a:t> </a:t>
                      </a:r>
                      <a:r>
                        <a:rPr sz="600" spc="15" dirty="0">
                          <a:latin typeface="Helvetica"/>
                          <a:cs typeface="Helvetica"/>
                        </a:rPr>
                        <a:t>for</a:t>
                      </a:r>
                      <a:r>
                        <a:rPr sz="600" spc="-20" dirty="0">
                          <a:latin typeface="Helvetica"/>
                          <a:cs typeface="Helvetica"/>
                        </a:rPr>
                        <a:t> </a:t>
                      </a:r>
                      <a:r>
                        <a:rPr sz="600" spc="15" dirty="0">
                          <a:latin typeface="Helvetica"/>
                          <a:cs typeface="Helvetica"/>
                        </a:rPr>
                        <a:t>the</a:t>
                      </a:r>
                      <a:r>
                        <a:rPr sz="600" spc="-20" dirty="0">
                          <a:latin typeface="Helvetica"/>
                          <a:cs typeface="Helvetica"/>
                        </a:rPr>
                        <a:t> </a:t>
                      </a:r>
                      <a:r>
                        <a:rPr sz="600" dirty="0">
                          <a:latin typeface="Helvetica"/>
                          <a:cs typeface="Helvetica"/>
                        </a:rPr>
                        <a:t>hearing</a:t>
                      </a:r>
                      <a:r>
                        <a:rPr sz="600" spc="-15" dirty="0">
                          <a:latin typeface="Helvetica"/>
                          <a:cs typeface="Helvetica"/>
                        </a:rPr>
                        <a:t> </a:t>
                      </a:r>
                      <a:r>
                        <a:rPr sz="600" spc="15" dirty="0">
                          <a:latin typeface="Helvetica"/>
                          <a:cs typeface="Helvetica"/>
                        </a:rPr>
                        <a:t>if</a:t>
                      </a:r>
                      <a:r>
                        <a:rPr sz="600" spc="-20" dirty="0">
                          <a:latin typeface="Helvetica"/>
                          <a:cs typeface="Helvetica"/>
                        </a:rPr>
                        <a:t> an </a:t>
                      </a:r>
                      <a:r>
                        <a:rPr sz="600" dirty="0">
                          <a:latin typeface="Helvetica"/>
                          <a:cs typeface="Helvetica"/>
                        </a:rPr>
                        <a:t>in-person</a:t>
                      </a:r>
                      <a:r>
                        <a:rPr sz="600" spc="-20" dirty="0">
                          <a:latin typeface="Helvetica"/>
                          <a:cs typeface="Helvetica"/>
                        </a:rPr>
                        <a:t> </a:t>
                      </a:r>
                      <a:r>
                        <a:rPr sz="600" dirty="0">
                          <a:latin typeface="Helvetica"/>
                          <a:cs typeface="Helvetica"/>
                        </a:rPr>
                        <a:t>hearing</a:t>
                      </a:r>
                      <a:r>
                        <a:rPr sz="600" spc="-15" dirty="0">
                          <a:latin typeface="Helvetica"/>
                          <a:cs typeface="Helvetica"/>
                        </a:rPr>
                        <a:t> </a:t>
                      </a:r>
                      <a:r>
                        <a:rPr sz="600" spc="-30" dirty="0">
                          <a:latin typeface="Helvetica"/>
                          <a:cs typeface="Helvetica"/>
                        </a:rPr>
                        <a:t>is</a:t>
                      </a:r>
                      <a:r>
                        <a:rPr sz="600" spc="-20" dirty="0">
                          <a:latin typeface="Helvetica"/>
                          <a:cs typeface="Helvetica"/>
                        </a:rPr>
                        <a:t> </a:t>
                      </a:r>
                      <a:r>
                        <a:rPr sz="600" spc="5" dirty="0">
                          <a:latin typeface="Helvetica"/>
                          <a:cs typeface="Helvetica"/>
                        </a:rPr>
                        <a:t>held:</a:t>
                      </a:r>
                      <a:endParaRPr sz="600">
                        <a:latin typeface="Helvetica"/>
                        <a:cs typeface="Helvetica"/>
                      </a:endParaRPr>
                    </a:p>
                    <a:p>
                      <a:pPr marL="50800">
                        <a:lnSpc>
                          <a:spcPct val="100000"/>
                        </a:lnSpc>
                        <a:spcBef>
                          <a:spcPts val="420"/>
                        </a:spcBef>
                        <a:tabLst>
                          <a:tab pos="3356610" algn="l"/>
                        </a:tabLst>
                      </a:pPr>
                      <a:r>
                        <a:rPr sz="600" dirty="0">
                          <a:latin typeface="Helvetica"/>
                          <a:cs typeface="Helvetica"/>
                        </a:rPr>
                        <a:t>City:</a:t>
                      </a:r>
                      <a:r>
                        <a:rPr sz="600" spc="180" dirty="0">
                          <a:latin typeface="Helvetica"/>
                          <a:cs typeface="Helvetica"/>
                        </a:rPr>
                        <a:t> </a:t>
                      </a:r>
                      <a:r>
                        <a:rPr sz="900" spc="-22" baseline="3086" dirty="0">
                          <a:latin typeface="Times New Roman"/>
                          <a:cs typeface="Times New Roman"/>
                        </a:rPr>
                        <a:t>San </a:t>
                      </a:r>
                      <a:r>
                        <a:rPr sz="900" spc="-15" baseline="3086" dirty="0">
                          <a:latin typeface="Times New Roman"/>
                          <a:cs typeface="Times New Roman"/>
                        </a:rPr>
                        <a:t>Angelo	</a:t>
                      </a:r>
                      <a:r>
                        <a:rPr sz="600" spc="-10" dirty="0">
                          <a:latin typeface="Helvetica"/>
                          <a:cs typeface="Helvetica"/>
                        </a:rPr>
                        <a:t>State:</a:t>
                      </a:r>
                      <a:r>
                        <a:rPr sz="600" spc="175" dirty="0">
                          <a:latin typeface="Helvetica"/>
                          <a:cs typeface="Helvetica"/>
                        </a:rPr>
                        <a:t> </a:t>
                      </a:r>
                      <a:r>
                        <a:rPr sz="700" spc="-10" dirty="0">
                          <a:latin typeface="Times New Roman"/>
                          <a:cs typeface="Times New Roman"/>
                        </a:rPr>
                        <a:t>Texas</a:t>
                      </a:r>
                      <a:endParaRPr sz="700">
                        <a:latin typeface="Times New Roman"/>
                        <a:cs typeface="Times New Roman"/>
                      </a:endParaRPr>
                    </a:p>
                  </a:txBody>
                  <a:tcPr marL="0" marR="0" marT="15586"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04"/>
                  </a:ext>
                </a:extLst>
              </a:tr>
              <a:tr h="187036">
                <a:tc gridSpan="3">
                  <a:txBody>
                    <a:bodyPr/>
                    <a:lstStyle/>
                    <a:p>
                      <a:pPr marL="50800">
                        <a:lnSpc>
                          <a:spcPct val="100000"/>
                        </a:lnSpc>
                        <a:spcBef>
                          <a:spcPts val="520"/>
                        </a:spcBef>
                      </a:pPr>
                      <a:r>
                        <a:rPr sz="600" spc="-25" dirty="0">
                          <a:latin typeface="Helvetica"/>
                          <a:cs typeface="Helvetica"/>
                        </a:rPr>
                        <a:t>6.</a:t>
                      </a:r>
                      <a:r>
                        <a:rPr sz="600" spc="-20" dirty="0">
                          <a:latin typeface="Helvetica"/>
                          <a:cs typeface="Helvetica"/>
                        </a:rPr>
                        <a:t> </a:t>
                      </a:r>
                      <a:r>
                        <a:rPr sz="600" spc="-30" dirty="0">
                          <a:latin typeface="Helvetica"/>
                          <a:cs typeface="Helvetica"/>
                        </a:rPr>
                        <a:t>Please</a:t>
                      </a:r>
                      <a:r>
                        <a:rPr sz="600" spc="-15" dirty="0">
                          <a:latin typeface="Helvetica"/>
                          <a:cs typeface="Helvetica"/>
                        </a:rPr>
                        <a:t> </a:t>
                      </a:r>
                      <a:r>
                        <a:rPr sz="600" spc="10" dirty="0">
                          <a:latin typeface="Helvetica"/>
                          <a:cs typeface="Helvetica"/>
                        </a:rPr>
                        <a:t>provide</a:t>
                      </a:r>
                      <a:r>
                        <a:rPr sz="600" spc="-15" dirty="0">
                          <a:latin typeface="Helvetica"/>
                          <a:cs typeface="Helvetica"/>
                        </a:rPr>
                        <a:t> </a:t>
                      </a:r>
                      <a:r>
                        <a:rPr sz="600" spc="5" dirty="0">
                          <a:latin typeface="Helvetica"/>
                          <a:cs typeface="Helvetica"/>
                        </a:rPr>
                        <a:t>contact</a:t>
                      </a:r>
                      <a:r>
                        <a:rPr sz="600" spc="-20" dirty="0">
                          <a:latin typeface="Helvetica"/>
                          <a:cs typeface="Helvetica"/>
                        </a:rPr>
                        <a:t> </a:t>
                      </a:r>
                      <a:r>
                        <a:rPr sz="600" spc="10" dirty="0">
                          <a:latin typeface="Helvetica"/>
                          <a:cs typeface="Helvetica"/>
                        </a:rPr>
                        <a:t>information</a:t>
                      </a:r>
                      <a:r>
                        <a:rPr sz="600" spc="-15" dirty="0">
                          <a:latin typeface="Helvetica"/>
                          <a:cs typeface="Helvetica"/>
                        </a:rPr>
                        <a:t> </a:t>
                      </a:r>
                      <a:r>
                        <a:rPr sz="600" spc="15" dirty="0">
                          <a:latin typeface="Helvetica"/>
                          <a:cs typeface="Helvetica"/>
                        </a:rPr>
                        <a:t>for</a:t>
                      </a:r>
                      <a:r>
                        <a:rPr sz="600" spc="-15" dirty="0">
                          <a:latin typeface="Helvetica"/>
                          <a:cs typeface="Helvetica"/>
                        </a:rPr>
                        <a:t> </a:t>
                      </a:r>
                      <a:r>
                        <a:rPr sz="600" spc="30" dirty="0">
                          <a:latin typeface="Helvetica"/>
                          <a:cs typeface="Helvetica"/>
                        </a:rPr>
                        <a:t>both</a:t>
                      </a:r>
                      <a:r>
                        <a:rPr sz="600" spc="-20" dirty="0">
                          <a:latin typeface="Helvetica"/>
                          <a:cs typeface="Helvetica"/>
                        </a:rPr>
                        <a:t> </a:t>
                      </a:r>
                      <a:r>
                        <a:rPr sz="600" spc="15" dirty="0">
                          <a:latin typeface="Helvetica"/>
                          <a:cs typeface="Helvetica"/>
                        </a:rPr>
                        <a:t>the</a:t>
                      </a:r>
                      <a:r>
                        <a:rPr sz="600" spc="-15" dirty="0">
                          <a:latin typeface="Helvetica"/>
                          <a:cs typeface="Helvetica"/>
                        </a:rPr>
                        <a:t> </a:t>
                      </a:r>
                      <a:r>
                        <a:rPr sz="600" spc="-5" dirty="0">
                          <a:latin typeface="Helvetica"/>
                          <a:cs typeface="Helvetica"/>
                        </a:rPr>
                        <a:t>Consumer</a:t>
                      </a:r>
                      <a:r>
                        <a:rPr sz="600" spc="-15" dirty="0">
                          <a:latin typeface="Helvetica"/>
                          <a:cs typeface="Helvetica"/>
                        </a:rPr>
                        <a:t> </a:t>
                      </a:r>
                      <a:r>
                        <a:rPr sz="600" spc="5" dirty="0">
                          <a:latin typeface="Helvetica"/>
                          <a:cs typeface="Helvetica"/>
                        </a:rPr>
                        <a:t>and</a:t>
                      </a:r>
                      <a:r>
                        <a:rPr sz="600" spc="-20" dirty="0">
                          <a:latin typeface="Helvetica"/>
                          <a:cs typeface="Helvetica"/>
                        </a:rPr>
                        <a:t> </a:t>
                      </a:r>
                      <a:r>
                        <a:rPr sz="600" spc="15" dirty="0">
                          <a:latin typeface="Helvetica"/>
                          <a:cs typeface="Helvetica"/>
                        </a:rPr>
                        <a:t>the</a:t>
                      </a:r>
                      <a:r>
                        <a:rPr sz="600" spc="-15" dirty="0">
                          <a:latin typeface="Helvetica"/>
                          <a:cs typeface="Helvetica"/>
                        </a:rPr>
                        <a:t> </a:t>
                      </a:r>
                      <a:r>
                        <a:rPr sz="600" spc="-30" dirty="0">
                          <a:latin typeface="Helvetica"/>
                          <a:cs typeface="Helvetica"/>
                        </a:rPr>
                        <a:t>Business.</a:t>
                      </a:r>
                      <a:r>
                        <a:rPr sz="600" spc="-15" dirty="0">
                          <a:latin typeface="Helvetica"/>
                          <a:cs typeface="Helvetica"/>
                        </a:rPr>
                        <a:t> </a:t>
                      </a:r>
                      <a:r>
                        <a:rPr sz="600" spc="10" dirty="0">
                          <a:latin typeface="Helvetica"/>
                          <a:cs typeface="Helvetica"/>
                        </a:rPr>
                        <a:t>Attach</a:t>
                      </a:r>
                      <a:r>
                        <a:rPr sz="600" spc="-20" dirty="0">
                          <a:latin typeface="Helvetica"/>
                          <a:cs typeface="Helvetica"/>
                        </a:rPr>
                        <a:t> </a:t>
                      </a:r>
                      <a:r>
                        <a:rPr sz="600" spc="15" dirty="0">
                          <a:latin typeface="Helvetica"/>
                          <a:cs typeface="Helvetica"/>
                        </a:rPr>
                        <a:t>additional</a:t>
                      </a:r>
                      <a:r>
                        <a:rPr sz="600" spc="-15" dirty="0">
                          <a:latin typeface="Helvetica"/>
                          <a:cs typeface="Helvetica"/>
                        </a:rPr>
                        <a:t> sheets </a:t>
                      </a:r>
                      <a:r>
                        <a:rPr sz="600" spc="15" dirty="0">
                          <a:latin typeface="Helvetica"/>
                          <a:cs typeface="Helvetica"/>
                        </a:rPr>
                        <a:t>or</a:t>
                      </a:r>
                      <a:r>
                        <a:rPr sz="600" spc="-20" dirty="0">
                          <a:latin typeface="Helvetica"/>
                          <a:cs typeface="Helvetica"/>
                        </a:rPr>
                        <a:t> </a:t>
                      </a:r>
                      <a:r>
                        <a:rPr sz="600" dirty="0">
                          <a:latin typeface="Helvetica"/>
                          <a:cs typeface="Helvetica"/>
                        </a:rPr>
                        <a:t>forms</a:t>
                      </a:r>
                      <a:r>
                        <a:rPr sz="600" spc="-15" dirty="0">
                          <a:latin typeface="Helvetica"/>
                          <a:cs typeface="Helvetica"/>
                        </a:rPr>
                        <a:t> </a:t>
                      </a:r>
                      <a:r>
                        <a:rPr sz="600" spc="-50" dirty="0">
                          <a:latin typeface="Helvetica"/>
                          <a:cs typeface="Helvetica"/>
                        </a:rPr>
                        <a:t>as</a:t>
                      </a:r>
                      <a:r>
                        <a:rPr sz="600" spc="-15" dirty="0">
                          <a:latin typeface="Helvetica"/>
                          <a:cs typeface="Helvetica"/>
                        </a:rPr>
                        <a:t> </a:t>
                      </a:r>
                      <a:r>
                        <a:rPr sz="600" spc="10" dirty="0">
                          <a:latin typeface="Helvetica"/>
                          <a:cs typeface="Helvetica"/>
                        </a:rPr>
                        <a:t>needed.</a:t>
                      </a:r>
                      <a:endParaRPr sz="600">
                        <a:latin typeface="Helvetica"/>
                        <a:cs typeface="Helvetica"/>
                      </a:endParaRPr>
                    </a:p>
                  </a:txBody>
                  <a:tcPr marL="0" marR="0" marT="45027"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05"/>
                  </a:ext>
                </a:extLst>
              </a:tr>
              <a:tr h="187036">
                <a:tc gridSpan="3">
                  <a:txBody>
                    <a:bodyPr/>
                    <a:lstStyle/>
                    <a:p>
                      <a:pPr marL="50800">
                        <a:lnSpc>
                          <a:spcPct val="100000"/>
                        </a:lnSpc>
                        <a:spcBef>
                          <a:spcPts val="520"/>
                        </a:spcBef>
                      </a:pPr>
                      <a:r>
                        <a:rPr sz="600" b="1" spc="50" dirty="0">
                          <a:latin typeface="Calibri"/>
                          <a:cs typeface="Calibri"/>
                        </a:rPr>
                        <a:t>Consumer:</a:t>
                      </a:r>
                      <a:endParaRPr sz="600">
                        <a:latin typeface="Calibri"/>
                        <a:cs typeface="Calibri"/>
                      </a:endParaRPr>
                    </a:p>
                  </a:txBody>
                  <a:tcPr marL="0" marR="0" marT="45027"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06"/>
                  </a:ext>
                </a:extLst>
              </a:tr>
              <a:tr h="187036">
                <a:tc gridSpan="3">
                  <a:txBody>
                    <a:bodyPr/>
                    <a:lstStyle/>
                    <a:p>
                      <a:pPr marL="50800">
                        <a:lnSpc>
                          <a:spcPct val="100000"/>
                        </a:lnSpc>
                        <a:spcBef>
                          <a:spcPts val="440"/>
                        </a:spcBef>
                      </a:pPr>
                      <a:r>
                        <a:rPr sz="600" dirty="0">
                          <a:latin typeface="Helvetica"/>
                          <a:cs typeface="Helvetica"/>
                        </a:rPr>
                        <a:t>Name:</a:t>
                      </a:r>
                      <a:endParaRPr sz="600">
                        <a:latin typeface="Helvetica"/>
                        <a:cs typeface="Helvetica"/>
                      </a:endParaRPr>
                    </a:p>
                  </a:txBody>
                  <a:tcPr marL="0" marR="0" marT="3810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07"/>
                  </a:ext>
                </a:extLst>
              </a:tr>
              <a:tr h="187036">
                <a:tc gridSpan="3">
                  <a:txBody>
                    <a:bodyPr/>
                    <a:lstStyle/>
                    <a:p>
                      <a:pPr marL="50800">
                        <a:lnSpc>
                          <a:spcPct val="100000"/>
                        </a:lnSpc>
                        <a:spcBef>
                          <a:spcPts val="540"/>
                        </a:spcBef>
                      </a:pPr>
                      <a:r>
                        <a:rPr sz="600" spc="-10" dirty="0">
                          <a:latin typeface="Helvetica"/>
                          <a:cs typeface="Helvetica"/>
                        </a:rPr>
                        <a:t>Address:</a:t>
                      </a:r>
                      <a:endParaRPr sz="600">
                        <a:latin typeface="Helvetica"/>
                        <a:cs typeface="Helvetica"/>
                      </a:endParaRPr>
                    </a:p>
                  </a:txBody>
                  <a:tcPr marL="0" marR="0" marT="46759"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08"/>
                  </a:ext>
                </a:extLst>
              </a:tr>
              <a:tr h="187036">
                <a:tc>
                  <a:txBody>
                    <a:bodyPr/>
                    <a:lstStyle/>
                    <a:p>
                      <a:pPr marL="50800">
                        <a:lnSpc>
                          <a:spcPct val="100000"/>
                        </a:lnSpc>
                        <a:spcBef>
                          <a:spcPts val="540"/>
                        </a:spcBef>
                      </a:pPr>
                      <a:r>
                        <a:rPr sz="600" dirty="0">
                          <a:latin typeface="Helvetica"/>
                          <a:cs typeface="Helvetica"/>
                        </a:rPr>
                        <a:t>City: </a:t>
                      </a:r>
                      <a:r>
                        <a:rPr sz="900" spc="-22" baseline="3086" dirty="0">
                          <a:latin typeface="Times New Roman"/>
                          <a:cs typeface="Times New Roman"/>
                        </a:rPr>
                        <a:t>San</a:t>
                      </a:r>
                      <a:r>
                        <a:rPr sz="900" spc="-150" baseline="3086" dirty="0">
                          <a:latin typeface="Times New Roman"/>
                          <a:cs typeface="Times New Roman"/>
                        </a:rPr>
                        <a:t> </a:t>
                      </a:r>
                      <a:r>
                        <a:rPr sz="900" spc="-15" baseline="3086" dirty="0">
                          <a:latin typeface="Times New Roman"/>
                          <a:cs typeface="Times New Roman"/>
                        </a:rPr>
                        <a:t>Angelo</a:t>
                      </a:r>
                      <a:endParaRPr sz="900" baseline="3086">
                        <a:latin typeface="Times New Roman"/>
                        <a:cs typeface="Times New Roman"/>
                      </a:endParaRPr>
                    </a:p>
                  </a:txBody>
                  <a:tcPr marL="0" marR="0" marT="46759"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marL="50800">
                        <a:lnSpc>
                          <a:spcPct val="100000"/>
                        </a:lnSpc>
                        <a:spcBef>
                          <a:spcPts val="440"/>
                        </a:spcBef>
                      </a:pPr>
                      <a:r>
                        <a:rPr sz="600" spc="-10" dirty="0">
                          <a:latin typeface="Helvetica"/>
                          <a:cs typeface="Helvetica"/>
                        </a:rPr>
                        <a:t>State:</a:t>
                      </a:r>
                      <a:r>
                        <a:rPr sz="600" spc="175" dirty="0">
                          <a:latin typeface="Helvetica"/>
                          <a:cs typeface="Helvetica"/>
                        </a:rPr>
                        <a:t> </a:t>
                      </a:r>
                      <a:r>
                        <a:rPr sz="700" spc="-10" dirty="0">
                          <a:latin typeface="Times New Roman"/>
                          <a:cs typeface="Times New Roman"/>
                        </a:rPr>
                        <a:t>Texas</a:t>
                      </a:r>
                      <a:endParaRPr sz="700">
                        <a:latin typeface="Times New Roman"/>
                        <a:cs typeface="Times New Roman"/>
                      </a:endParaRPr>
                    </a:p>
                  </a:txBody>
                  <a:tcPr marL="0" marR="0" marT="3810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marL="43180">
                        <a:lnSpc>
                          <a:spcPct val="100000"/>
                        </a:lnSpc>
                        <a:spcBef>
                          <a:spcPts val="540"/>
                        </a:spcBef>
                      </a:pPr>
                      <a:r>
                        <a:rPr sz="600" spc="5" dirty="0">
                          <a:latin typeface="Helvetica"/>
                          <a:cs typeface="Helvetica"/>
                        </a:rPr>
                        <a:t>Zip</a:t>
                      </a:r>
                      <a:r>
                        <a:rPr sz="600" spc="-25" dirty="0">
                          <a:latin typeface="Helvetica"/>
                          <a:cs typeface="Helvetica"/>
                        </a:rPr>
                        <a:t> </a:t>
                      </a:r>
                      <a:r>
                        <a:rPr sz="600" spc="10" dirty="0">
                          <a:latin typeface="Helvetica"/>
                          <a:cs typeface="Helvetica"/>
                        </a:rPr>
                        <a:t>Code:</a:t>
                      </a:r>
                      <a:endParaRPr sz="600">
                        <a:latin typeface="Helvetica"/>
                        <a:cs typeface="Helvetica"/>
                      </a:endParaRPr>
                    </a:p>
                  </a:txBody>
                  <a:tcPr marL="0" marR="0" marT="46759"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xmlns="" val="10009"/>
                  </a:ext>
                </a:extLst>
              </a:tr>
              <a:tr h="187036">
                <a:tc>
                  <a:txBody>
                    <a:bodyPr/>
                    <a:lstStyle/>
                    <a:p>
                      <a:pPr marL="50800">
                        <a:lnSpc>
                          <a:spcPct val="100000"/>
                        </a:lnSpc>
                        <a:spcBef>
                          <a:spcPts val="540"/>
                        </a:spcBef>
                      </a:pPr>
                      <a:r>
                        <a:rPr sz="600" spc="-5" dirty="0">
                          <a:latin typeface="Helvetica"/>
                          <a:cs typeface="Helvetica"/>
                        </a:rPr>
                        <a:t>Telephone:</a:t>
                      </a:r>
                      <a:endParaRPr sz="600">
                        <a:latin typeface="Helvetica"/>
                        <a:cs typeface="Helvetica"/>
                      </a:endParaRPr>
                    </a:p>
                  </a:txBody>
                  <a:tcPr marL="0" marR="0" marT="46759"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gridSpan="2">
                  <a:txBody>
                    <a:bodyPr/>
                    <a:lstStyle/>
                    <a:p>
                      <a:pPr marL="50800">
                        <a:lnSpc>
                          <a:spcPct val="100000"/>
                        </a:lnSpc>
                        <a:spcBef>
                          <a:spcPts val="440"/>
                        </a:spcBef>
                      </a:pPr>
                      <a:r>
                        <a:rPr sz="600" spc="-30" dirty="0">
                          <a:latin typeface="Helvetica"/>
                          <a:cs typeface="Helvetica"/>
                        </a:rPr>
                        <a:t>Fax:</a:t>
                      </a:r>
                      <a:endParaRPr sz="600">
                        <a:latin typeface="Helvetica"/>
                        <a:cs typeface="Helvetica"/>
                      </a:endParaRPr>
                    </a:p>
                  </a:txBody>
                  <a:tcPr marL="0" marR="0" marT="3810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xmlns="" val="10010"/>
                  </a:ext>
                </a:extLst>
              </a:tr>
              <a:tr h="187036">
                <a:tc gridSpan="3">
                  <a:txBody>
                    <a:bodyPr/>
                    <a:lstStyle/>
                    <a:p>
                      <a:pPr marL="50800">
                        <a:lnSpc>
                          <a:spcPct val="100000"/>
                        </a:lnSpc>
                        <a:spcBef>
                          <a:spcPts val="440"/>
                        </a:spcBef>
                      </a:pPr>
                      <a:r>
                        <a:rPr sz="600" spc="-15" dirty="0">
                          <a:latin typeface="Helvetica"/>
                          <a:cs typeface="Helvetica"/>
                        </a:rPr>
                        <a:t>Email</a:t>
                      </a:r>
                      <a:r>
                        <a:rPr sz="600" spc="-25" dirty="0">
                          <a:latin typeface="Helvetica"/>
                          <a:cs typeface="Helvetica"/>
                        </a:rPr>
                        <a:t> </a:t>
                      </a:r>
                      <a:r>
                        <a:rPr sz="600" spc="-10" dirty="0">
                          <a:latin typeface="Helvetica"/>
                          <a:cs typeface="Helvetica"/>
                        </a:rPr>
                        <a:t>Address:</a:t>
                      </a:r>
                      <a:endParaRPr sz="600">
                        <a:latin typeface="Helvetica"/>
                        <a:cs typeface="Helvetica"/>
                      </a:endParaRPr>
                    </a:p>
                  </a:txBody>
                  <a:tcPr marL="0" marR="0" marT="3810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11"/>
                  </a:ext>
                </a:extLst>
              </a:tr>
              <a:tr h="187036">
                <a:tc gridSpan="3">
                  <a:txBody>
                    <a:bodyPr/>
                    <a:lstStyle/>
                    <a:p>
                      <a:pPr marL="50800">
                        <a:lnSpc>
                          <a:spcPct val="100000"/>
                        </a:lnSpc>
                        <a:spcBef>
                          <a:spcPts val="520"/>
                        </a:spcBef>
                      </a:pPr>
                      <a:r>
                        <a:rPr sz="600" b="1" spc="45" dirty="0">
                          <a:latin typeface="Calibri"/>
                          <a:cs typeface="Calibri"/>
                        </a:rPr>
                        <a:t>Consumer’s Representative </a:t>
                      </a:r>
                      <a:r>
                        <a:rPr sz="600" b="1" spc="10" dirty="0">
                          <a:latin typeface="Calibri"/>
                          <a:cs typeface="Calibri"/>
                        </a:rPr>
                        <a:t>(if</a:t>
                      </a:r>
                      <a:r>
                        <a:rPr sz="600" b="1" spc="85" dirty="0">
                          <a:latin typeface="Calibri"/>
                          <a:cs typeface="Calibri"/>
                        </a:rPr>
                        <a:t> </a:t>
                      </a:r>
                      <a:r>
                        <a:rPr sz="600" b="1" spc="30" dirty="0">
                          <a:latin typeface="Calibri"/>
                          <a:cs typeface="Calibri"/>
                        </a:rPr>
                        <a:t>known):</a:t>
                      </a:r>
                      <a:endParaRPr sz="600">
                        <a:latin typeface="Calibri"/>
                        <a:cs typeface="Calibri"/>
                      </a:endParaRPr>
                    </a:p>
                  </a:txBody>
                  <a:tcPr marL="0" marR="0" marT="45027"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12"/>
                  </a:ext>
                </a:extLst>
              </a:tr>
              <a:tr h="187036">
                <a:tc gridSpan="3">
                  <a:txBody>
                    <a:bodyPr/>
                    <a:lstStyle/>
                    <a:p>
                      <a:pPr marL="50800">
                        <a:lnSpc>
                          <a:spcPct val="100000"/>
                        </a:lnSpc>
                        <a:spcBef>
                          <a:spcPts val="540"/>
                        </a:spcBef>
                      </a:pPr>
                      <a:r>
                        <a:rPr sz="600" dirty="0">
                          <a:latin typeface="Helvetica"/>
                          <a:cs typeface="Helvetica"/>
                        </a:rPr>
                        <a:t>Name:</a:t>
                      </a:r>
                      <a:endParaRPr sz="600">
                        <a:latin typeface="Helvetica"/>
                        <a:cs typeface="Helvetica"/>
                      </a:endParaRPr>
                    </a:p>
                  </a:txBody>
                  <a:tcPr marL="0" marR="0" marT="46759"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13"/>
                  </a:ext>
                </a:extLst>
              </a:tr>
              <a:tr h="199505">
                <a:tc gridSpan="3">
                  <a:txBody>
                    <a:bodyPr/>
                    <a:lstStyle/>
                    <a:p>
                      <a:pPr marL="50800">
                        <a:lnSpc>
                          <a:spcPct val="100000"/>
                        </a:lnSpc>
                        <a:spcBef>
                          <a:spcPts val="440"/>
                        </a:spcBef>
                      </a:pPr>
                      <a:r>
                        <a:rPr sz="600" spc="-10" dirty="0">
                          <a:latin typeface="Helvetica"/>
                          <a:cs typeface="Helvetica"/>
                        </a:rPr>
                        <a:t>Firm:</a:t>
                      </a:r>
                      <a:endParaRPr sz="600">
                        <a:latin typeface="Helvetica"/>
                        <a:cs typeface="Helvetica"/>
                      </a:endParaRPr>
                    </a:p>
                  </a:txBody>
                  <a:tcPr marL="0" marR="0" marT="3810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14"/>
                  </a:ext>
                </a:extLst>
              </a:tr>
              <a:tr h="187036">
                <a:tc gridSpan="3">
                  <a:txBody>
                    <a:bodyPr/>
                    <a:lstStyle/>
                    <a:p>
                      <a:pPr marL="50800">
                        <a:lnSpc>
                          <a:spcPct val="100000"/>
                        </a:lnSpc>
                        <a:spcBef>
                          <a:spcPts val="440"/>
                        </a:spcBef>
                      </a:pPr>
                      <a:r>
                        <a:rPr sz="600" spc="-10" dirty="0">
                          <a:latin typeface="Helvetica"/>
                          <a:cs typeface="Helvetica"/>
                        </a:rPr>
                        <a:t>Address:</a:t>
                      </a:r>
                      <a:endParaRPr sz="600">
                        <a:latin typeface="Helvetica"/>
                        <a:cs typeface="Helvetica"/>
                      </a:endParaRPr>
                    </a:p>
                  </a:txBody>
                  <a:tcPr marL="0" marR="0" marT="3810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15"/>
                  </a:ext>
                </a:extLst>
              </a:tr>
              <a:tr h="187036">
                <a:tc>
                  <a:txBody>
                    <a:bodyPr/>
                    <a:lstStyle/>
                    <a:p>
                      <a:pPr marL="50800">
                        <a:lnSpc>
                          <a:spcPct val="100000"/>
                        </a:lnSpc>
                        <a:spcBef>
                          <a:spcPts val="540"/>
                        </a:spcBef>
                      </a:pPr>
                      <a:r>
                        <a:rPr sz="600" dirty="0">
                          <a:latin typeface="Helvetica"/>
                          <a:cs typeface="Helvetica"/>
                        </a:rPr>
                        <a:t>City:</a:t>
                      </a:r>
                      <a:endParaRPr sz="600">
                        <a:latin typeface="Helvetica"/>
                        <a:cs typeface="Helvetica"/>
                      </a:endParaRPr>
                    </a:p>
                  </a:txBody>
                  <a:tcPr marL="0" marR="0" marT="46759"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marL="50800">
                        <a:lnSpc>
                          <a:spcPct val="100000"/>
                        </a:lnSpc>
                        <a:spcBef>
                          <a:spcPts val="440"/>
                        </a:spcBef>
                      </a:pPr>
                      <a:r>
                        <a:rPr sz="600" spc="-10" dirty="0">
                          <a:latin typeface="Helvetica"/>
                          <a:cs typeface="Helvetica"/>
                        </a:rPr>
                        <a:t>State:</a:t>
                      </a:r>
                      <a:r>
                        <a:rPr sz="600" spc="-25" dirty="0">
                          <a:latin typeface="Helvetica"/>
                          <a:cs typeface="Helvetica"/>
                        </a:rPr>
                        <a:t> </a:t>
                      </a:r>
                      <a:r>
                        <a:rPr sz="1000" spc="-52" baseline="5555" dirty="0">
                          <a:latin typeface="Palatino Linotype"/>
                          <a:cs typeface="Palatino Linotype"/>
                        </a:rPr>
                        <a:t>Select...</a:t>
                      </a:r>
                      <a:endParaRPr sz="1000" baseline="5555">
                        <a:latin typeface="Palatino Linotype"/>
                        <a:cs typeface="Palatino Linotype"/>
                      </a:endParaRPr>
                    </a:p>
                  </a:txBody>
                  <a:tcPr marL="0" marR="0" marT="3810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marL="42545">
                        <a:lnSpc>
                          <a:spcPct val="100000"/>
                        </a:lnSpc>
                        <a:spcBef>
                          <a:spcPts val="540"/>
                        </a:spcBef>
                      </a:pPr>
                      <a:r>
                        <a:rPr sz="600" spc="5" dirty="0">
                          <a:latin typeface="Helvetica"/>
                          <a:cs typeface="Helvetica"/>
                        </a:rPr>
                        <a:t>Zip</a:t>
                      </a:r>
                      <a:r>
                        <a:rPr sz="600" spc="-25" dirty="0">
                          <a:latin typeface="Helvetica"/>
                          <a:cs typeface="Helvetica"/>
                        </a:rPr>
                        <a:t> </a:t>
                      </a:r>
                      <a:r>
                        <a:rPr sz="600" spc="10" dirty="0">
                          <a:latin typeface="Helvetica"/>
                          <a:cs typeface="Helvetica"/>
                        </a:rPr>
                        <a:t>Code:</a:t>
                      </a:r>
                      <a:endParaRPr sz="600">
                        <a:latin typeface="Helvetica"/>
                        <a:cs typeface="Helvetica"/>
                      </a:endParaRPr>
                    </a:p>
                  </a:txBody>
                  <a:tcPr marL="0" marR="0" marT="46759"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xmlns="" val="10016"/>
                  </a:ext>
                </a:extLst>
              </a:tr>
              <a:tr h="187036">
                <a:tc>
                  <a:txBody>
                    <a:bodyPr/>
                    <a:lstStyle/>
                    <a:p>
                      <a:pPr marL="50165">
                        <a:lnSpc>
                          <a:spcPct val="100000"/>
                        </a:lnSpc>
                        <a:spcBef>
                          <a:spcPts val="540"/>
                        </a:spcBef>
                      </a:pPr>
                      <a:r>
                        <a:rPr sz="600" spc="-5" dirty="0">
                          <a:latin typeface="Helvetica"/>
                          <a:cs typeface="Helvetica"/>
                        </a:rPr>
                        <a:t>Telephone:</a:t>
                      </a:r>
                      <a:endParaRPr sz="600">
                        <a:latin typeface="Helvetica"/>
                        <a:cs typeface="Helvetica"/>
                      </a:endParaRPr>
                    </a:p>
                  </a:txBody>
                  <a:tcPr marL="0" marR="0" marT="46759"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gridSpan="2">
                  <a:txBody>
                    <a:bodyPr/>
                    <a:lstStyle/>
                    <a:p>
                      <a:pPr marL="50165">
                        <a:lnSpc>
                          <a:spcPct val="100000"/>
                        </a:lnSpc>
                        <a:spcBef>
                          <a:spcPts val="440"/>
                        </a:spcBef>
                      </a:pPr>
                      <a:r>
                        <a:rPr sz="600" spc="-30" dirty="0">
                          <a:latin typeface="Helvetica"/>
                          <a:cs typeface="Helvetica"/>
                        </a:rPr>
                        <a:t>Fax:</a:t>
                      </a:r>
                      <a:endParaRPr sz="600">
                        <a:latin typeface="Helvetica"/>
                        <a:cs typeface="Helvetica"/>
                      </a:endParaRPr>
                    </a:p>
                  </a:txBody>
                  <a:tcPr marL="0" marR="0" marT="3810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xmlns="" val="10017"/>
                  </a:ext>
                </a:extLst>
              </a:tr>
              <a:tr h="187036">
                <a:tc gridSpan="3">
                  <a:txBody>
                    <a:bodyPr/>
                    <a:lstStyle/>
                    <a:p>
                      <a:pPr marL="50165">
                        <a:lnSpc>
                          <a:spcPct val="100000"/>
                        </a:lnSpc>
                        <a:spcBef>
                          <a:spcPts val="440"/>
                        </a:spcBef>
                      </a:pPr>
                      <a:r>
                        <a:rPr sz="600" spc="-15" dirty="0">
                          <a:latin typeface="Helvetica"/>
                          <a:cs typeface="Helvetica"/>
                        </a:rPr>
                        <a:t>Email</a:t>
                      </a:r>
                      <a:r>
                        <a:rPr sz="600" spc="-25" dirty="0">
                          <a:latin typeface="Helvetica"/>
                          <a:cs typeface="Helvetica"/>
                        </a:rPr>
                        <a:t> </a:t>
                      </a:r>
                      <a:r>
                        <a:rPr sz="600" spc="-10" dirty="0">
                          <a:latin typeface="Helvetica"/>
                          <a:cs typeface="Helvetica"/>
                        </a:rPr>
                        <a:t>Address:</a:t>
                      </a:r>
                      <a:endParaRPr sz="600">
                        <a:latin typeface="Helvetica"/>
                        <a:cs typeface="Helvetica"/>
                      </a:endParaRPr>
                    </a:p>
                  </a:txBody>
                  <a:tcPr marL="0" marR="0" marT="3810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18"/>
                  </a:ext>
                </a:extLst>
              </a:tr>
              <a:tr h="187036">
                <a:tc gridSpan="3">
                  <a:txBody>
                    <a:bodyPr/>
                    <a:lstStyle/>
                    <a:p>
                      <a:pPr marL="50165">
                        <a:lnSpc>
                          <a:spcPct val="100000"/>
                        </a:lnSpc>
                        <a:spcBef>
                          <a:spcPts val="520"/>
                        </a:spcBef>
                      </a:pPr>
                      <a:r>
                        <a:rPr sz="600" b="1" spc="40" dirty="0">
                          <a:latin typeface="Calibri"/>
                          <a:cs typeface="Calibri"/>
                        </a:rPr>
                        <a:t>Business:</a:t>
                      </a:r>
                      <a:endParaRPr sz="600">
                        <a:latin typeface="Calibri"/>
                        <a:cs typeface="Calibri"/>
                      </a:endParaRPr>
                    </a:p>
                  </a:txBody>
                  <a:tcPr marL="0" marR="0" marT="45027"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19"/>
                  </a:ext>
                </a:extLst>
              </a:tr>
              <a:tr h="187036">
                <a:tc gridSpan="3">
                  <a:txBody>
                    <a:bodyPr/>
                    <a:lstStyle/>
                    <a:p>
                      <a:pPr marL="50165">
                        <a:lnSpc>
                          <a:spcPct val="100000"/>
                        </a:lnSpc>
                        <a:spcBef>
                          <a:spcPts val="500"/>
                        </a:spcBef>
                      </a:pPr>
                      <a:r>
                        <a:rPr sz="900" baseline="3086" dirty="0">
                          <a:latin typeface="Helvetica"/>
                          <a:cs typeface="Helvetica"/>
                        </a:rPr>
                        <a:t>Name: </a:t>
                      </a:r>
                      <a:r>
                        <a:rPr sz="600" spc="-5" dirty="0">
                          <a:latin typeface="Times New Roman"/>
                          <a:cs typeface="Times New Roman"/>
                        </a:rPr>
                        <a:t>Suddenlink</a:t>
                      </a:r>
                      <a:r>
                        <a:rPr sz="600" spc="-80" dirty="0">
                          <a:latin typeface="Times New Roman"/>
                          <a:cs typeface="Times New Roman"/>
                        </a:rPr>
                        <a:t> </a:t>
                      </a:r>
                      <a:r>
                        <a:rPr sz="600" dirty="0">
                          <a:latin typeface="Times New Roman"/>
                          <a:cs typeface="Times New Roman"/>
                        </a:rPr>
                        <a:t>Communications</a:t>
                      </a:r>
                      <a:endParaRPr sz="600">
                        <a:latin typeface="Times New Roman"/>
                        <a:cs typeface="Times New Roman"/>
                      </a:endParaRPr>
                    </a:p>
                  </a:txBody>
                  <a:tcPr marL="0" marR="0" marT="43295"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20"/>
                  </a:ext>
                </a:extLst>
              </a:tr>
              <a:tr h="187036">
                <a:tc gridSpan="3">
                  <a:txBody>
                    <a:bodyPr/>
                    <a:lstStyle/>
                    <a:p>
                      <a:pPr marL="50165">
                        <a:lnSpc>
                          <a:spcPct val="100000"/>
                        </a:lnSpc>
                        <a:spcBef>
                          <a:spcPts val="540"/>
                        </a:spcBef>
                      </a:pPr>
                      <a:r>
                        <a:rPr sz="600" spc="-10" dirty="0">
                          <a:latin typeface="Helvetica"/>
                          <a:cs typeface="Helvetica"/>
                        </a:rPr>
                        <a:t>Address: </a:t>
                      </a:r>
                      <a:r>
                        <a:rPr sz="900" baseline="3086" dirty="0">
                          <a:latin typeface="Times New Roman"/>
                          <a:cs typeface="Times New Roman"/>
                        </a:rPr>
                        <a:t>1 Court </a:t>
                      </a:r>
                      <a:r>
                        <a:rPr sz="900" spc="-7" baseline="3086" dirty="0">
                          <a:latin typeface="Times New Roman"/>
                          <a:cs typeface="Times New Roman"/>
                        </a:rPr>
                        <a:t>Square</a:t>
                      </a:r>
                      <a:r>
                        <a:rPr sz="900" spc="-157" baseline="3086" dirty="0">
                          <a:latin typeface="Times New Roman"/>
                          <a:cs typeface="Times New Roman"/>
                        </a:rPr>
                        <a:t> </a:t>
                      </a:r>
                      <a:r>
                        <a:rPr sz="900" spc="-7" baseline="3086" dirty="0">
                          <a:latin typeface="Times New Roman"/>
                          <a:cs typeface="Times New Roman"/>
                        </a:rPr>
                        <a:t>West</a:t>
                      </a:r>
                      <a:endParaRPr sz="900" baseline="3086">
                        <a:latin typeface="Times New Roman"/>
                        <a:cs typeface="Times New Roman"/>
                      </a:endParaRPr>
                    </a:p>
                  </a:txBody>
                  <a:tcPr marL="0" marR="0" marT="46759"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21"/>
                  </a:ext>
                </a:extLst>
              </a:tr>
              <a:tr h="187036">
                <a:tc>
                  <a:txBody>
                    <a:bodyPr/>
                    <a:lstStyle/>
                    <a:p>
                      <a:pPr marL="50165">
                        <a:lnSpc>
                          <a:spcPct val="100000"/>
                        </a:lnSpc>
                        <a:spcBef>
                          <a:spcPts val="540"/>
                        </a:spcBef>
                      </a:pPr>
                      <a:r>
                        <a:rPr sz="600" dirty="0">
                          <a:latin typeface="Helvetica"/>
                          <a:cs typeface="Helvetica"/>
                        </a:rPr>
                        <a:t>City: </a:t>
                      </a:r>
                      <a:r>
                        <a:rPr sz="900" spc="-7" baseline="3086" dirty="0">
                          <a:latin typeface="Times New Roman"/>
                          <a:cs typeface="Times New Roman"/>
                        </a:rPr>
                        <a:t>Long Island</a:t>
                      </a:r>
                      <a:r>
                        <a:rPr sz="900" spc="-179" baseline="3086" dirty="0">
                          <a:latin typeface="Times New Roman"/>
                          <a:cs typeface="Times New Roman"/>
                        </a:rPr>
                        <a:t> </a:t>
                      </a:r>
                      <a:r>
                        <a:rPr sz="900" baseline="3086" dirty="0">
                          <a:latin typeface="Times New Roman"/>
                          <a:cs typeface="Times New Roman"/>
                        </a:rPr>
                        <a:t>City</a:t>
                      </a:r>
                      <a:endParaRPr sz="900" baseline="3086">
                        <a:latin typeface="Times New Roman"/>
                        <a:cs typeface="Times New Roman"/>
                      </a:endParaRPr>
                    </a:p>
                  </a:txBody>
                  <a:tcPr marL="0" marR="0" marT="46759"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marL="50165">
                        <a:lnSpc>
                          <a:spcPct val="100000"/>
                        </a:lnSpc>
                        <a:spcBef>
                          <a:spcPts val="440"/>
                        </a:spcBef>
                      </a:pPr>
                      <a:r>
                        <a:rPr sz="600" spc="-10" dirty="0">
                          <a:latin typeface="Helvetica"/>
                          <a:cs typeface="Helvetica"/>
                        </a:rPr>
                        <a:t>State: </a:t>
                      </a:r>
                      <a:r>
                        <a:rPr sz="700" spc="-5" dirty="0">
                          <a:latin typeface="Times New Roman"/>
                          <a:cs typeface="Times New Roman"/>
                        </a:rPr>
                        <a:t>New</a:t>
                      </a:r>
                      <a:r>
                        <a:rPr sz="700" spc="-114" dirty="0">
                          <a:latin typeface="Times New Roman"/>
                          <a:cs typeface="Times New Roman"/>
                        </a:rPr>
                        <a:t> </a:t>
                      </a:r>
                      <a:r>
                        <a:rPr sz="700" spc="-10" dirty="0">
                          <a:latin typeface="Times New Roman"/>
                          <a:cs typeface="Times New Roman"/>
                        </a:rPr>
                        <a:t>York</a:t>
                      </a:r>
                      <a:endParaRPr sz="700">
                        <a:latin typeface="Times New Roman"/>
                        <a:cs typeface="Times New Roman"/>
                      </a:endParaRPr>
                    </a:p>
                  </a:txBody>
                  <a:tcPr marL="0" marR="0" marT="38100"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a:txBody>
                    <a:bodyPr/>
                    <a:lstStyle/>
                    <a:p>
                      <a:pPr marL="66040">
                        <a:lnSpc>
                          <a:spcPct val="100000"/>
                        </a:lnSpc>
                        <a:spcBef>
                          <a:spcPts val="540"/>
                        </a:spcBef>
                      </a:pPr>
                      <a:r>
                        <a:rPr sz="600" spc="5" dirty="0">
                          <a:latin typeface="Helvetica"/>
                          <a:cs typeface="Helvetica"/>
                        </a:rPr>
                        <a:t>Zip </a:t>
                      </a:r>
                      <a:r>
                        <a:rPr sz="600" spc="10" dirty="0">
                          <a:latin typeface="Helvetica"/>
                          <a:cs typeface="Helvetica"/>
                        </a:rPr>
                        <a:t>Code:</a:t>
                      </a:r>
                      <a:r>
                        <a:rPr sz="600" spc="145" dirty="0">
                          <a:latin typeface="Helvetica"/>
                          <a:cs typeface="Helvetica"/>
                        </a:rPr>
                        <a:t> </a:t>
                      </a:r>
                      <a:r>
                        <a:rPr sz="900" spc="-15" baseline="3086" dirty="0">
                          <a:latin typeface="Times New Roman"/>
                          <a:cs typeface="Times New Roman"/>
                        </a:rPr>
                        <a:t>11101</a:t>
                      </a:r>
                      <a:endParaRPr sz="900" baseline="3086">
                        <a:latin typeface="Times New Roman"/>
                        <a:cs typeface="Times New Roman"/>
                      </a:endParaRPr>
                    </a:p>
                  </a:txBody>
                  <a:tcPr marL="0" marR="0" marT="46759"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extLst>
                  <a:ext uri="{0D108BD9-81ED-4DB2-BD59-A6C34878D82A}">
                    <a16:rowId xmlns:a16="http://schemas.microsoft.com/office/drawing/2014/main" xmlns="" val="10022"/>
                  </a:ext>
                </a:extLst>
              </a:tr>
              <a:tr h="187036">
                <a:tc>
                  <a:txBody>
                    <a:bodyPr/>
                    <a:lstStyle/>
                    <a:p>
                      <a:pPr marL="50165">
                        <a:lnSpc>
                          <a:spcPct val="100000"/>
                        </a:lnSpc>
                        <a:spcBef>
                          <a:spcPts val="540"/>
                        </a:spcBef>
                      </a:pPr>
                      <a:r>
                        <a:rPr sz="600" spc="-5" dirty="0">
                          <a:latin typeface="Helvetica"/>
                          <a:cs typeface="Helvetica"/>
                        </a:rPr>
                        <a:t>Telephone:</a:t>
                      </a:r>
                      <a:r>
                        <a:rPr sz="600" spc="175" dirty="0">
                          <a:latin typeface="Helvetica"/>
                          <a:cs typeface="Helvetica"/>
                        </a:rPr>
                        <a:t> </a:t>
                      </a:r>
                      <a:r>
                        <a:rPr sz="900" spc="-15" baseline="3086" dirty="0">
                          <a:latin typeface="Times New Roman"/>
                          <a:cs typeface="Times New Roman"/>
                        </a:rPr>
                        <a:t>1.877.251.3106</a:t>
                      </a:r>
                      <a:endParaRPr sz="900" baseline="3086">
                        <a:latin typeface="Times New Roman"/>
                        <a:cs typeface="Times New Roman"/>
                      </a:endParaRPr>
                    </a:p>
                  </a:txBody>
                  <a:tcPr marL="0" marR="0" marT="46759"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gridSpan="2">
                  <a:txBody>
                    <a:bodyPr/>
                    <a:lstStyle/>
                    <a:p>
                      <a:pPr marL="50165">
                        <a:lnSpc>
                          <a:spcPct val="100000"/>
                        </a:lnSpc>
                        <a:spcBef>
                          <a:spcPts val="540"/>
                        </a:spcBef>
                      </a:pPr>
                      <a:r>
                        <a:rPr sz="600" spc="-30" dirty="0">
                          <a:latin typeface="Helvetica"/>
                          <a:cs typeface="Helvetica"/>
                        </a:rPr>
                        <a:t>Fax:</a:t>
                      </a:r>
                      <a:r>
                        <a:rPr sz="600" spc="175" dirty="0">
                          <a:latin typeface="Helvetica"/>
                          <a:cs typeface="Helvetica"/>
                        </a:rPr>
                        <a:t> </a:t>
                      </a:r>
                      <a:r>
                        <a:rPr sz="900" baseline="3086" dirty="0">
                          <a:latin typeface="Times New Roman"/>
                          <a:cs typeface="Times New Roman"/>
                        </a:rPr>
                        <a:t>Unknown</a:t>
                      </a:r>
                      <a:endParaRPr sz="900" baseline="3086">
                        <a:latin typeface="Times New Roman"/>
                        <a:cs typeface="Times New Roman"/>
                      </a:endParaRPr>
                    </a:p>
                  </a:txBody>
                  <a:tcPr marL="0" marR="0" marT="46759"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xmlns="" val="10023"/>
                  </a:ext>
                </a:extLst>
              </a:tr>
              <a:tr h="187036">
                <a:tc gridSpan="3">
                  <a:txBody>
                    <a:bodyPr/>
                    <a:lstStyle/>
                    <a:p>
                      <a:pPr marL="50165">
                        <a:lnSpc>
                          <a:spcPct val="100000"/>
                        </a:lnSpc>
                        <a:spcBef>
                          <a:spcPts val="500"/>
                        </a:spcBef>
                      </a:pPr>
                      <a:r>
                        <a:rPr sz="900" spc="-22" baseline="3086" dirty="0">
                          <a:latin typeface="Helvetica"/>
                          <a:cs typeface="Helvetica"/>
                        </a:rPr>
                        <a:t>Email </a:t>
                      </a:r>
                      <a:r>
                        <a:rPr sz="900" spc="-15" baseline="3086" dirty="0">
                          <a:latin typeface="Helvetica"/>
                          <a:cs typeface="Helvetica"/>
                        </a:rPr>
                        <a:t>Address:</a:t>
                      </a:r>
                      <a:r>
                        <a:rPr sz="900" spc="254" baseline="3086" dirty="0">
                          <a:latin typeface="Helvetica"/>
                          <a:cs typeface="Helvetica"/>
                        </a:rPr>
                        <a:t> </a:t>
                      </a:r>
                      <a:r>
                        <a:rPr sz="600" dirty="0">
                          <a:latin typeface="Times New Roman"/>
                          <a:cs typeface="Times New Roman"/>
                        </a:rPr>
                        <a:t>Unknown</a:t>
                      </a:r>
                    </a:p>
                  </a:txBody>
                  <a:tcPr marL="0" marR="0" marT="43295" marB="0">
                    <a:lnL w="3175">
                      <a:solidFill>
                        <a:srgbClr val="000000"/>
                      </a:solidFill>
                      <a:prstDash val="solid"/>
                    </a:lnL>
                    <a:lnR w="3175">
                      <a:solidFill>
                        <a:srgbClr val="000000"/>
                      </a:solidFill>
                      <a:prstDash val="solid"/>
                    </a:lnR>
                    <a:lnT w="3175">
                      <a:solidFill>
                        <a:srgbClr val="000000"/>
                      </a:solidFill>
                      <a:prstDash val="solid"/>
                    </a:lnT>
                    <a:lnB w="317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24"/>
                  </a:ext>
                </a:extLst>
              </a:tr>
            </a:tbl>
          </a:graphicData>
        </a:graphic>
      </p:graphicFrame>
      <p:sp>
        <p:nvSpPr>
          <p:cNvPr id="18" name="object 18"/>
          <p:cNvSpPr txBox="1"/>
          <p:nvPr/>
        </p:nvSpPr>
        <p:spPr>
          <a:xfrm>
            <a:off x="4083206" y="6412190"/>
            <a:ext cx="4026044" cy="191662"/>
          </a:xfrm>
          <a:prstGeom prst="rect">
            <a:avLst/>
          </a:prstGeom>
        </p:spPr>
        <p:txBody>
          <a:bodyPr vert="horz" wrap="square" lIns="0" tIns="2165" rIns="0" bIns="0" rtlCol="0">
            <a:spAutoFit/>
          </a:bodyPr>
          <a:lstStyle/>
          <a:p>
            <a:pPr marL="847702" marR="3464" indent="-839476">
              <a:lnSpc>
                <a:spcPct val="101800"/>
              </a:lnSpc>
              <a:spcBef>
                <a:spcPts val="17"/>
              </a:spcBef>
            </a:pPr>
            <a:r>
              <a:rPr sz="614" b="1" spc="31" dirty="0">
                <a:latin typeface="Calibri"/>
                <a:cs typeface="Calibri"/>
              </a:rPr>
              <a:t>American </a:t>
            </a:r>
            <a:r>
              <a:rPr sz="614" b="1" spc="27" dirty="0">
                <a:latin typeface="Calibri"/>
                <a:cs typeface="Calibri"/>
              </a:rPr>
              <a:t>Arbitration </a:t>
            </a:r>
            <a:r>
              <a:rPr sz="614" b="1" spc="31" dirty="0">
                <a:latin typeface="Calibri"/>
                <a:cs typeface="Calibri"/>
              </a:rPr>
              <a:t>Association, </a:t>
            </a:r>
            <a:r>
              <a:rPr sz="614" b="1" spc="48" dirty="0">
                <a:latin typeface="Calibri"/>
                <a:cs typeface="Calibri"/>
              </a:rPr>
              <a:t>Case </a:t>
            </a:r>
            <a:r>
              <a:rPr sz="614" b="1" spc="34" dirty="0">
                <a:latin typeface="Calibri"/>
                <a:cs typeface="Calibri"/>
              </a:rPr>
              <a:t>Filing </a:t>
            </a:r>
            <a:r>
              <a:rPr sz="614" b="1" spc="31" dirty="0">
                <a:latin typeface="Calibri"/>
                <a:cs typeface="Calibri"/>
              </a:rPr>
              <a:t>Services, </a:t>
            </a:r>
            <a:r>
              <a:rPr sz="614" b="1" spc="51" dirty="0">
                <a:latin typeface="Calibri"/>
                <a:cs typeface="Calibri"/>
              </a:rPr>
              <a:t>1101 </a:t>
            </a:r>
            <a:r>
              <a:rPr sz="614" b="1" spc="27" dirty="0">
                <a:latin typeface="Calibri"/>
                <a:cs typeface="Calibri"/>
              </a:rPr>
              <a:t>Laurel </a:t>
            </a:r>
            <a:r>
              <a:rPr sz="614" b="1" spc="51" dirty="0">
                <a:latin typeface="Calibri"/>
                <a:cs typeface="Calibri"/>
              </a:rPr>
              <a:t>Oak </a:t>
            </a:r>
            <a:r>
              <a:rPr sz="614" b="1" spc="37" dirty="0">
                <a:latin typeface="Calibri"/>
                <a:cs typeface="Calibri"/>
              </a:rPr>
              <a:t>Road, </a:t>
            </a:r>
            <a:r>
              <a:rPr sz="614" b="1" spc="31" dirty="0">
                <a:latin typeface="Calibri"/>
                <a:cs typeface="Calibri"/>
              </a:rPr>
              <a:t>Suite </a:t>
            </a:r>
            <a:r>
              <a:rPr sz="614" b="1" spc="44" dirty="0">
                <a:latin typeface="Calibri"/>
                <a:cs typeface="Calibri"/>
              </a:rPr>
              <a:t>100, </a:t>
            </a:r>
            <a:r>
              <a:rPr sz="614" b="1" spc="31" dirty="0">
                <a:latin typeface="Calibri"/>
                <a:cs typeface="Calibri"/>
              </a:rPr>
              <a:t>Voorhees, </a:t>
            </a:r>
            <a:r>
              <a:rPr sz="614" b="1" spc="92" dirty="0">
                <a:latin typeface="Calibri"/>
                <a:cs typeface="Calibri"/>
              </a:rPr>
              <a:t>NJ </a:t>
            </a:r>
            <a:r>
              <a:rPr sz="614" b="1" spc="51" dirty="0">
                <a:latin typeface="Calibri"/>
                <a:cs typeface="Calibri"/>
              </a:rPr>
              <a:t>08043  </a:t>
            </a:r>
            <a:r>
              <a:rPr sz="614" b="1" spc="20" dirty="0">
                <a:latin typeface="Calibri"/>
                <a:cs typeface="Calibri"/>
                <a:hlinkClick r:id="rId3"/>
              </a:rPr>
              <a:t>https://www</a:t>
            </a:r>
            <a:r>
              <a:rPr sz="614" b="1" spc="20" dirty="0">
                <a:latin typeface="Calibri"/>
                <a:cs typeface="Calibri"/>
              </a:rPr>
              <a:t>.adr.org </a:t>
            </a:r>
            <a:r>
              <a:rPr sz="614" b="1" spc="-156" dirty="0">
                <a:latin typeface="Calibri"/>
                <a:cs typeface="Calibri"/>
              </a:rPr>
              <a:t>|</a:t>
            </a:r>
            <a:r>
              <a:rPr sz="614" b="1" spc="402" dirty="0">
                <a:latin typeface="Calibri"/>
                <a:cs typeface="Calibri"/>
              </a:rPr>
              <a:t> </a:t>
            </a:r>
            <a:r>
              <a:rPr sz="614" b="1" spc="68" dirty="0">
                <a:latin typeface="Calibri"/>
                <a:cs typeface="Calibri"/>
              </a:rPr>
              <a:t>AAA </a:t>
            </a:r>
            <a:r>
              <a:rPr sz="614" b="1" spc="37" dirty="0">
                <a:latin typeface="Calibri"/>
                <a:cs typeface="Calibri"/>
              </a:rPr>
              <a:t>Customer </a:t>
            </a:r>
            <a:r>
              <a:rPr sz="614" b="1" spc="34" dirty="0">
                <a:latin typeface="Calibri"/>
                <a:cs typeface="Calibri"/>
              </a:rPr>
              <a:t>Service</a:t>
            </a:r>
            <a:r>
              <a:rPr sz="614" b="1" spc="-75" dirty="0">
                <a:latin typeface="Calibri"/>
                <a:cs typeface="Calibri"/>
              </a:rPr>
              <a:t> </a:t>
            </a:r>
            <a:r>
              <a:rPr sz="614" b="1" spc="41" dirty="0">
                <a:latin typeface="Calibri"/>
                <a:cs typeface="Calibri"/>
              </a:rPr>
              <a:t>1-800-778-7879</a:t>
            </a:r>
            <a:endParaRPr sz="614">
              <a:latin typeface="Calibri"/>
              <a:cs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F9E9FE-A959-4595-AA55-993DE35EF568}"/>
              </a:ext>
            </a:extLst>
          </p:cNvPr>
          <p:cNvSpPr>
            <a:spLocks noGrp="1"/>
          </p:cNvSpPr>
          <p:nvPr>
            <p:ph type="title"/>
          </p:nvPr>
        </p:nvSpPr>
        <p:spPr/>
        <p:txBody>
          <a:bodyPr/>
          <a:lstStyle/>
          <a:p>
            <a:r>
              <a:rPr lang="en-US" dirty="0"/>
              <a:t>Statement of Claim </a:t>
            </a:r>
          </a:p>
        </p:txBody>
      </p:sp>
      <p:sp>
        <p:nvSpPr>
          <p:cNvPr id="13" name="Content Placeholder 12">
            <a:extLst>
              <a:ext uri="{FF2B5EF4-FFF2-40B4-BE49-F238E27FC236}">
                <a16:creationId xmlns:a16="http://schemas.microsoft.com/office/drawing/2014/main" xmlns="" id="{06DC0FE2-C6FB-4D6D-BFE0-F48D00A12FD0}"/>
              </a:ext>
            </a:extLst>
          </p:cNvPr>
          <p:cNvSpPr>
            <a:spLocks noGrp="1"/>
          </p:cNvSpPr>
          <p:nvPr>
            <p:ph idx="1"/>
          </p:nvPr>
        </p:nvSpPr>
        <p:spPr/>
        <p:txBody>
          <a:bodyPr>
            <a:normAutofit fontScale="55000" lnSpcReduction="20000"/>
          </a:bodyPr>
          <a:lstStyle/>
          <a:p>
            <a:pPr marL="0" marR="0">
              <a:spcBef>
                <a:spcPts val="0"/>
              </a:spcBef>
              <a:spcAft>
                <a:spcPts val="0"/>
              </a:spcAft>
              <a:tabLst>
                <a:tab pos="5886450" algn="r"/>
              </a:tabLst>
            </a:pPr>
            <a:r>
              <a:rPr lang="fr-FR" sz="2000" dirty="0">
                <a:latin typeface="Times New Roman" panose="02020603050405020304" pitchFamily="18" charset="0"/>
                <a:ea typeface="Times New Roman" panose="02020603050405020304" pitchFamily="18" charset="0"/>
              </a:rPr>
              <a:t>NAME:	CLAIMANT</a:t>
            </a:r>
            <a:endParaRPr lang="en-US" sz="2000" dirty="0">
              <a:latin typeface="Times New Roman" panose="02020603050405020304" pitchFamily="18" charset="0"/>
              <a:ea typeface="Times New Roman" panose="02020603050405020304" pitchFamily="18" charset="0"/>
            </a:endParaRPr>
          </a:p>
          <a:p>
            <a:pPr marL="0" marR="0">
              <a:spcBef>
                <a:spcPts val="0"/>
              </a:spcBef>
              <a:spcAft>
                <a:spcPts val="0"/>
              </a:spcAft>
              <a:tabLst>
                <a:tab pos="5886450" algn="r"/>
              </a:tabLst>
            </a:pPr>
            <a:r>
              <a:rPr lang="fr-FR" sz="2000" dirty="0">
                <a:latin typeface="Times New Roman" panose="02020603050405020304" pitchFamily="18" charset="0"/>
                <a:ea typeface="Times New Roman" panose="02020603050405020304" pitchFamily="18" charset="0"/>
              </a:rPr>
              <a:t> </a:t>
            </a:r>
            <a:endParaRPr lang="en-US" sz="2000" dirty="0">
              <a:latin typeface="Times New Roman" panose="02020603050405020304" pitchFamily="18" charset="0"/>
              <a:ea typeface="Times New Roman" panose="02020603050405020304" pitchFamily="18" charset="0"/>
            </a:endParaRPr>
          </a:p>
          <a:p>
            <a:pPr marL="0" marR="0">
              <a:spcBef>
                <a:spcPts val="0"/>
              </a:spcBef>
              <a:spcAft>
                <a:spcPts val="0"/>
              </a:spcAft>
              <a:tabLst>
                <a:tab pos="2857500" algn="ctr"/>
                <a:tab pos="5886450" algn="r"/>
              </a:tabLst>
            </a:pPr>
            <a:r>
              <a:rPr lang="fr-FR" sz="2000" dirty="0">
                <a:latin typeface="Times New Roman" panose="02020603050405020304" pitchFamily="18" charset="0"/>
                <a:ea typeface="Times New Roman" panose="02020603050405020304" pitchFamily="18" charset="0"/>
              </a:rPr>
              <a:t>v.	</a:t>
            </a:r>
            <a:endParaRPr lang="en-US" sz="2000" dirty="0">
              <a:latin typeface="Times New Roman" panose="02020603050405020304" pitchFamily="18" charset="0"/>
              <a:ea typeface="Times New Roman" panose="02020603050405020304" pitchFamily="18" charset="0"/>
            </a:endParaRPr>
          </a:p>
          <a:p>
            <a:pPr marL="0" marR="0">
              <a:spcBef>
                <a:spcPts val="0"/>
              </a:spcBef>
              <a:spcAft>
                <a:spcPts val="0"/>
              </a:spcAft>
              <a:tabLst>
                <a:tab pos="2857500" algn="ctr"/>
                <a:tab pos="5886450" algn="r"/>
              </a:tabLst>
            </a:pPr>
            <a:r>
              <a:rPr lang="fr-FR" sz="2000" b="1" dirty="0">
                <a:latin typeface="Times New Roman" panose="02020603050405020304" pitchFamily="18" charset="0"/>
                <a:ea typeface="Times New Roman" panose="02020603050405020304" pitchFamily="18" charset="0"/>
              </a:rPr>
              <a:t> </a:t>
            </a:r>
            <a:endParaRPr lang="en-US" sz="2000" dirty="0">
              <a:latin typeface="Times New Roman" panose="02020603050405020304" pitchFamily="18" charset="0"/>
              <a:ea typeface="Times New Roman" panose="02020603050405020304" pitchFamily="18" charset="0"/>
            </a:endParaRPr>
          </a:p>
          <a:p>
            <a:pPr marL="0" marR="0">
              <a:spcBef>
                <a:spcPts val="0"/>
              </a:spcBef>
              <a:spcAft>
                <a:spcPts val="0"/>
              </a:spcAft>
              <a:tabLst>
                <a:tab pos="5886450" algn="r"/>
              </a:tabLst>
            </a:pPr>
            <a:r>
              <a:rPr lang="en-US" sz="2000" dirty="0">
                <a:latin typeface="Times New Roman" panose="02020603050405020304" pitchFamily="18" charset="0"/>
                <a:ea typeface="Times New Roman" panose="02020603050405020304" pitchFamily="18" charset="0"/>
              </a:rPr>
              <a:t>SUDDENLINK COMMUNICATIONS 	RESPONDENT</a:t>
            </a:r>
          </a:p>
          <a:p>
            <a:pPr marL="0" marR="0">
              <a:spcBef>
                <a:spcPts val="0"/>
              </a:spcBef>
              <a:spcAft>
                <a:spcPts val="0"/>
              </a:spcAft>
              <a:tabLst>
                <a:tab pos="5886450" algn="r"/>
              </a:tabLst>
            </a:pPr>
            <a:r>
              <a:rPr lang="en-US" sz="2000" dirty="0">
                <a:latin typeface="Times New Roman" panose="02020603050405020304" pitchFamily="18" charset="0"/>
                <a:ea typeface="Times New Roman" panose="02020603050405020304" pitchFamily="18" charset="0"/>
              </a:rPr>
              <a:t> </a:t>
            </a:r>
          </a:p>
          <a:p>
            <a:pPr marL="0" marR="0">
              <a:spcBef>
                <a:spcPts val="0"/>
              </a:spcBef>
              <a:spcAft>
                <a:spcPts val="0"/>
              </a:spcAft>
              <a:tabLst>
                <a:tab pos="457200" algn="l"/>
                <a:tab pos="914400" algn="l"/>
                <a:tab pos="1371600" algn="l"/>
                <a:tab pos="5886450" algn="r"/>
              </a:tabLst>
            </a:pPr>
            <a:r>
              <a:rPr lang="en-US" sz="2000" b="1" dirty="0">
                <a:latin typeface="Times New Roman" panose="02020603050405020304" pitchFamily="18" charset="0"/>
                <a:ea typeface="Times New Roman" panose="02020603050405020304" pitchFamily="18" charset="0"/>
              </a:rPr>
              <a:t> </a:t>
            </a:r>
            <a:endParaRPr lang="en-US" sz="2000" dirty="0">
              <a:latin typeface="Times New Roman" panose="02020603050405020304" pitchFamily="18" charset="0"/>
              <a:ea typeface="Times New Roman" panose="02020603050405020304" pitchFamily="18" charset="0"/>
            </a:endParaRPr>
          </a:p>
          <a:p>
            <a:pPr marL="0" marR="0" algn="ctr">
              <a:spcBef>
                <a:spcPts val="0"/>
              </a:spcBef>
              <a:spcAft>
                <a:spcPts val="0"/>
              </a:spcAft>
              <a:tabLst>
                <a:tab pos="457200" algn="l"/>
                <a:tab pos="914400" algn="l"/>
                <a:tab pos="1371600" algn="l"/>
                <a:tab pos="5886450" algn="r"/>
              </a:tabLst>
            </a:pPr>
            <a:r>
              <a:rPr lang="en-US" sz="2000" b="1" u="sng" dirty="0">
                <a:latin typeface="Times New Roman" panose="02020603050405020304" pitchFamily="18" charset="0"/>
                <a:ea typeface="Times New Roman" panose="02020603050405020304" pitchFamily="18" charset="0"/>
              </a:rPr>
              <a:t>STATEMENT OF CLAIM</a:t>
            </a:r>
            <a:endParaRPr lang="en-US" sz="2000" dirty="0">
              <a:latin typeface="Times New Roman" panose="02020603050405020304" pitchFamily="18" charset="0"/>
              <a:ea typeface="Times New Roman" panose="02020603050405020304" pitchFamily="18" charset="0"/>
            </a:endParaRPr>
          </a:p>
          <a:p>
            <a:pPr marL="0" marR="0">
              <a:spcBef>
                <a:spcPts val="0"/>
              </a:spcBef>
              <a:spcAft>
                <a:spcPts val="0"/>
              </a:spcAft>
              <a:tabLst>
                <a:tab pos="5886450" algn="r"/>
              </a:tabLst>
            </a:pPr>
            <a:r>
              <a:rPr lang="en-US" sz="2000" dirty="0">
                <a:latin typeface="Times New Roman" panose="02020603050405020304" pitchFamily="18" charset="0"/>
                <a:ea typeface="Times New Roman" panose="02020603050405020304" pitchFamily="18" charset="0"/>
              </a:rPr>
              <a:t> </a:t>
            </a:r>
          </a:p>
          <a:p>
            <a:pPr marL="0" marR="0" algn="just">
              <a:lnSpc>
                <a:spcPct val="200000"/>
              </a:lnSpc>
              <a:spcBef>
                <a:spcPts val="0"/>
              </a:spcBef>
              <a:spcAft>
                <a:spcPts val="0"/>
              </a:spcAft>
            </a:pPr>
            <a:r>
              <a:rPr lang="en-US" sz="2000" dirty="0">
                <a:latin typeface="Times New Roman" panose="02020603050405020304" pitchFamily="18" charset="0"/>
                <a:ea typeface="Times New Roman" panose="02020603050405020304" pitchFamily="18" charset="0"/>
              </a:rPr>
              <a:t>	Claimant complains against Respondent Suddenlink Communications (“Suddenlink”) and demands arbitration as follows:</a:t>
            </a:r>
          </a:p>
          <a:p>
            <a:pPr marL="342900" marR="0" lvl="0" indent="-342900" algn="just">
              <a:lnSpc>
                <a:spcPct val="200000"/>
              </a:lnSpc>
              <a:spcBef>
                <a:spcPts val="0"/>
              </a:spcBef>
              <a:spcAft>
                <a:spcPts val="0"/>
              </a:spcAft>
              <a:buFont typeface="+mj-lt"/>
              <a:buAutoNum type="arabicPeriod"/>
            </a:pPr>
            <a:r>
              <a:rPr lang="en-US" sz="2000" dirty="0">
                <a:latin typeface="Times New Roman" panose="02020603050405020304" pitchFamily="18" charset="0"/>
                <a:ea typeface="Times New Roman" panose="02020603050405020304" pitchFamily="18" charset="0"/>
              </a:rPr>
              <a:t>Claimant entered an agreement with Suddenlink for the provision of internet services. </a:t>
            </a:r>
          </a:p>
          <a:p>
            <a:pPr marL="342900" marR="0" lvl="0" indent="-342900" algn="just">
              <a:lnSpc>
                <a:spcPct val="200000"/>
              </a:lnSpc>
              <a:spcBef>
                <a:spcPts val="0"/>
              </a:spcBef>
              <a:spcAft>
                <a:spcPts val="0"/>
              </a:spcAft>
              <a:buFont typeface="+mj-lt"/>
              <a:buAutoNum type="arabicPeriod"/>
            </a:pPr>
            <a:r>
              <a:rPr lang="en-US" sz="2000" dirty="0">
                <a:latin typeface="Times New Roman" panose="02020603050405020304" pitchFamily="18" charset="0"/>
                <a:ea typeface="Times New Roman" panose="02020603050405020304" pitchFamily="18" charset="0"/>
              </a:rPr>
              <a:t>Suddenlink advertised and promised certain levels of internet service speeds to me.  Suddenlink has failed to deliver these services as advertised and promised.  For example, Suddenlink promised certain download speeds while using their internet services, but has failed to provide those speeds while I have used their services.  I have consistently not experienced the advertised and promised speeds at my service address.</a:t>
            </a:r>
          </a:p>
          <a:p>
            <a:endParaRPr lang="en-US" dirty="0"/>
          </a:p>
        </p:txBody>
      </p:sp>
    </p:spTree>
    <p:extLst>
      <p:ext uri="{BB962C8B-B14F-4D97-AF65-F5344CB8AC3E}">
        <p14:creationId xmlns:p14="http://schemas.microsoft.com/office/powerpoint/2010/main" val="1890481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63C748C-967B-4A7B-A90F-3EDD0F485AC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96FE7134-47B1-4BFF-93CB-669E1125745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68768"/>
            <a:ext cx="12192000" cy="6389231"/>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xmlns="" id="{C0143637-4934-44E4-B909-BAF1E7B2797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32E3771-D55D-4AA5-A3EB-54DCD97C012D}"/>
              </a:ext>
            </a:extLst>
          </p:cNvPr>
          <p:cNvSpPr>
            <a:spLocks noGrp="1"/>
          </p:cNvSpPr>
          <p:nvPr>
            <p:ph type="title"/>
          </p:nvPr>
        </p:nvSpPr>
        <p:spPr>
          <a:xfrm>
            <a:off x="849683" y="1240076"/>
            <a:ext cx="2777397" cy="4584527"/>
          </a:xfrm>
        </p:spPr>
        <p:txBody>
          <a:bodyPr>
            <a:normAutofit/>
          </a:bodyPr>
          <a:lstStyle/>
          <a:p>
            <a:r>
              <a:rPr lang="en-US">
                <a:solidFill>
                  <a:srgbClr val="FFFFFF"/>
                </a:solidFill>
              </a:rPr>
              <a:t>In summary</a:t>
            </a:r>
          </a:p>
        </p:txBody>
      </p:sp>
      <p:sp>
        <p:nvSpPr>
          <p:cNvPr id="3" name="Content Placeholder 2">
            <a:extLst>
              <a:ext uri="{FF2B5EF4-FFF2-40B4-BE49-F238E27FC236}">
                <a16:creationId xmlns:a16="http://schemas.microsoft.com/office/drawing/2014/main" xmlns="" id="{E260896D-93A1-49D7-A1A6-61CD04198EC0}"/>
              </a:ext>
            </a:extLst>
          </p:cNvPr>
          <p:cNvSpPr>
            <a:spLocks noGrp="1"/>
          </p:cNvSpPr>
          <p:nvPr>
            <p:ph idx="1"/>
          </p:nvPr>
        </p:nvSpPr>
        <p:spPr>
          <a:xfrm>
            <a:off x="4705594" y="1240077"/>
            <a:ext cx="6034827" cy="4916465"/>
          </a:xfrm>
        </p:spPr>
        <p:txBody>
          <a:bodyPr anchor="t">
            <a:normAutofit/>
          </a:bodyPr>
          <a:lstStyle/>
          <a:p>
            <a:pPr marL="514350" indent="-514350">
              <a:buAutoNum type="arabicPeriod"/>
            </a:pPr>
            <a:r>
              <a:rPr lang="en-US" sz="2400" dirty="0"/>
              <a:t>Send notice of dispute letter by certified mail to Suddenlink.</a:t>
            </a:r>
          </a:p>
          <a:p>
            <a:pPr marL="457200" indent="-457200">
              <a:buAutoNum type="arabicPeriod" startAt="2"/>
            </a:pPr>
            <a:r>
              <a:rPr lang="en-US" sz="2400" dirty="0"/>
              <a:t>Wait 30 days from date of receipt</a:t>
            </a:r>
          </a:p>
          <a:p>
            <a:pPr marL="457200" indent="-457200">
              <a:buAutoNum type="arabicPeriod" startAt="2"/>
            </a:pPr>
            <a:r>
              <a:rPr lang="en-US" sz="2400" dirty="0"/>
              <a:t>File demand for Arbitration by sending the Demand for Arbitration Form and the Statement of Claims document to AAA Case Filing Services with a copy to Suddenlink. </a:t>
            </a:r>
          </a:p>
        </p:txBody>
      </p:sp>
    </p:spTree>
    <p:extLst>
      <p:ext uri="{BB962C8B-B14F-4D97-AF65-F5344CB8AC3E}">
        <p14:creationId xmlns:p14="http://schemas.microsoft.com/office/powerpoint/2010/main" val="473541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EE5407-DDF4-4844-8B7F-F1ACA691EBF7}"/>
              </a:ext>
            </a:extLst>
          </p:cNvPr>
          <p:cNvSpPr>
            <a:spLocks noGrp="1"/>
          </p:cNvSpPr>
          <p:nvPr>
            <p:ph type="title"/>
          </p:nvPr>
        </p:nvSpPr>
        <p:spPr/>
        <p:txBody>
          <a:bodyPr/>
          <a:lstStyle/>
          <a:p>
            <a:r>
              <a:rPr lang="en-US" dirty="0"/>
              <a:t>For More Information</a:t>
            </a:r>
          </a:p>
        </p:txBody>
      </p:sp>
      <p:sp>
        <p:nvSpPr>
          <p:cNvPr id="3" name="Content Placeholder 2">
            <a:extLst>
              <a:ext uri="{FF2B5EF4-FFF2-40B4-BE49-F238E27FC236}">
                <a16:creationId xmlns:a16="http://schemas.microsoft.com/office/drawing/2014/main" xmlns="" id="{4A34BE58-23B2-4A63-BFBB-F6C97595A1C7}"/>
              </a:ext>
            </a:extLst>
          </p:cNvPr>
          <p:cNvSpPr>
            <a:spLocks noGrp="1"/>
          </p:cNvSpPr>
          <p:nvPr>
            <p:ph idx="1"/>
          </p:nvPr>
        </p:nvSpPr>
        <p:spPr/>
        <p:txBody>
          <a:bodyPr>
            <a:normAutofit/>
          </a:bodyPr>
          <a:lstStyle/>
          <a:p>
            <a:pPr marL="0" indent="0" algn="ctr">
              <a:buNone/>
            </a:pPr>
            <a:r>
              <a:rPr lang="en-US" sz="3600" dirty="0">
                <a:hlinkClick r:id="rId2"/>
              </a:rPr>
              <a:t>https://www.adr.org/pro-se</a:t>
            </a:r>
            <a:endParaRPr lang="en-US" sz="3600" dirty="0"/>
          </a:p>
        </p:txBody>
      </p:sp>
    </p:spTree>
    <p:extLst>
      <p:ext uri="{BB962C8B-B14F-4D97-AF65-F5344CB8AC3E}">
        <p14:creationId xmlns:p14="http://schemas.microsoft.com/office/powerpoint/2010/main" val="1536333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2FDF9410-E530-4E71-A2C0-4C24B48964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4D6BEEA9-97F4-47C8-B0CB-9720FA367FB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68768"/>
            <a:ext cx="12192000" cy="6389231"/>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xmlns="" id="{9AB2EA78-AEB3-469B-9025-3B17201A457B}"/>
              </a:ext>
            </a:extLst>
          </p:cNvPr>
          <p:cNvSpPr>
            <a:spLocks noGrp="1"/>
          </p:cNvSpPr>
          <p:nvPr>
            <p:ph type="ctrTitle"/>
          </p:nvPr>
        </p:nvSpPr>
        <p:spPr>
          <a:xfrm>
            <a:off x="1752966" y="1427304"/>
            <a:ext cx="8686800" cy="3722334"/>
          </a:xfrm>
        </p:spPr>
        <p:txBody>
          <a:bodyPr anchor="ctr">
            <a:normAutofit/>
          </a:bodyPr>
          <a:lstStyle/>
          <a:p>
            <a:r>
              <a:rPr lang="en-US" sz="3000" dirty="0"/>
              <a:t>“Any and all disputes arising between You and Suddenlink, including its respective parents, subsidiaries, affiliates, officers, directors, employees, agents, predecessors, and successors, </a:t>
            </a:r>
            <a:r>
              <a:rPr lang="en-US" sz="3000" dirty="0">
                <a:solidFill>
                  <a:srgbClr val="FF0000"/>
                </a:solidFill>
              </a:rPr>
              <a:t>shall be resolved by binding arbitration on an individual basis </a:t>
            </a:r>
            <a:r>
              <a:rPr lang="en-US" sz="3000" dirty="0"/>
              <a:t>in accordance with this arbitration provision.” </a:t>
            </a:r>
          </a:p>
        </p:txBody>
      </p:sp>
      <p:sp>
        <p:nvSpPr>
          <p:cNvPr id="3" name="Subtitle 2">
            <a:extLst>
              <a:ext uri="{FF2B5EF4-FFF2-40B4-BE49-F238E27FC236}">
                <a16:creationId xmlns:a16="http://schemas.microsoft.com/office/drawing/2014/main" xmlns="" id="{255E1F2F-E259-4EA8-9FFD-3A10AF541859}"/>
              </a:ext>
            </a:extLst>
          </p:cNvPr>
          <p:cNvSpPr>
            <a:spLocks noGrp="1"/>
          </p:cNvSpPr>
          <p:nvPr>
            <p:ph type="subTitle" idx="1"/>
          </p:nvPr>
        </p:nvSpPr>
        <p:spPr>
          <a:xfrm>
            <a:off x="1752966" y="5679808"/>
            <a:ext cx="8686800" cy="631270"/>
          </a:xfrm>
        </p:spPr>
        <p:txBody>
          <a:bodyPr>
            <a:noAutofit/>
          </a:bodyPr>
          <a:lstStyle/>
          <a:p>
            <a:pPr marL="342900" indent="-342900">
              <a:lnSpc>
                <a:spcPct val="110000"/>
              </a:lnSpc>
              <a:buFontTx/>
              <a:buChar char="-"/>
            </a:pPr>
            <a:r>
              <a:rPr lang="en-US" sz="2000" dirty="0"/>
              <a:t>Suddenlink Residential Services Agreement, Section 24</a:t>
            </a:r>
          </a:p>
          <a:p>
            <a:pPr marL="342900" indent="-342900">
              <a:lnSpc>
                <a:spcPct val="110000"/>
              </a:lnSpc>
              <a:buFontTx/>
              <a:buChar char="-"/>
            </a:pPr>
            <a:r>
              <a:rPr lang="en-US" sz="2000" dirty="0"/>
              <a:t>https://www.suddenlink.com/residential-services-agreement</a:t>
            </a:r>
          </a:p>
        </p:txBody>
      </p:sp>
      <p:pic>
        <p:nvPicPr>
          <p:cNvPr id="12" name="Picture 11">
            <a:extLst>
              <a:ext uri="{FF2B5EF4-FFF2-40B4-BE49-F238E27FC236}">
                <a16:creationId xmlns:a16="http://schemas.microsoft.com/office/drawing/2014/main" xmlns="" id="{CE06E001-0954-4F7D-A019-BD4A2D457EBE}"/>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7964" t="7249" r="15828" b="37306"/>
          <a:stretch/>
        </p:blipFill>
        <p:spPr>
          <a:xfrm>
            <a:off x="1750608" y="1065831"/>
            <a:ext cx="8689158" cy="153041"/>
          </a:xfrm>
          <a:prstGeom prst="rect">
            <a:avLst/>
          </a:prstGeom>
          <a:noFill/>
          <a:ln>
            <a:noFill/>
          </a:ln>
        </p:spPr>
      </p:pic>
      <p:pic>
        <p:nvPicPr>
          <p:cNvPr id="14" name="Picture 13">
            <a:extLst>
              <a:ext uri="{FF2B5EF4-FFF2-40B4-BE49-F238E27FC236}">
                <a16:creationId xmlns:a16="http://schemas.microsoft.com/office/drawing/2014/main" xmlns="" id="{FBCC1F01-AE46-4AE3-BA99-4E3B256A7A9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7964" t="7249" r="15828" b="37306"/>
          <a:stretch/>
        </p:blipFill>
        <p:spPr>
          <a:xfrm>
            <a:off x="1750608" y="5358070"/>
            <a:ext cx="8689158" cy="153041"/>
          </a:xfrm>
          <a:prstGeom prst="rect">
            <a:avLst/>
          </a:prstGeom>
          <a:noFill/>
          <a:ln>
            <a:noFill/>
          </a:ln>
        </p:spPr>
      </p:pic>
    </p:spTree>
    <p:extLst>
      <p:ext uri="{BB962C8B-B14F-4D97-AF65-F5344CB8AC3E}">
        <p14:creationId xmlns:p14="http://schemas.microsoft.com/office/powerpoint/2010/main" val="191714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CEA471-0895-4789-BB05-5CAEF6A4E437}"/>
              </a:ext>
            </a:extLst>
          </p:cNvPr>
          <p:cNvSpPr>
            <a:spLocks noGrp="1"/>
          </p:cNvSpPr>
          <p:nvPr>
            <p:ph type="title"/>
          </p:nvPr>
        </p:nvSpPr>
        <p:spPr/>
        <p:txBody>
          <a:bodyPr/>
          <a:lstStyle/>
          <a:p>
            <a:r>
              <a:rPr lang="en-US"/>
              <a:t>Arbitration</a:t>
            </a:r>
            <a:endParaRPr lang="en-US" dirty="0"/>
          </a:p>
        </p:txBody>
      </p:sp>
      <p:sp>
        <p:nvSpPr>
          <p:cNvPr id="3" name="Content Placeholder 2">
            <a:extLst>
              <a:ext uri="{FF2B5EF4-FFF2-40B4-BE49-F238E27FC236}">
                <a16:creationId xmlns:a16="http://schemas.microsoft.com/office/drawing/2014/main" xmlns="" id="{162C23E7-0C6B-473B-8C69-F23035CA85E8}"/>
              </a:ext>
            </a:extLst>
          </p:cNvPr>
          <p:cNvSpPr>
            <a:spLocks noGrp="1"/>
          </p:cNvSpPr>
          <p:nvPr>
            <p:ph idx="1"/>
          </p:nvPr>
        </p:nvSpPr>
        <p:spPr/>
        <p:txBody>
          <a:bodyPr>
            <a:normAutofit fontScale="92500" lnSpcReduction="20000"/>
          </a:bodyPr>
          <a:lstStyle/>
          <a:p>
            <a:pPr marL="0" indent="0">
              <a:buNone/>
            </a:pPr>
            <a:r>
              <a:rPr lang="en-US" sz="3200" dirty="0"/>
              <a:t>1.  Resembles a court proceeding but does not take place in court.</a:t>
            </a:r>
          </a:p>
          <a:p>
            <a:pPr marL="0" indent="0">
              <a:buNone/>
            </a:pPr>
            <a:r>
              <a:rPr lang="en-US" sz="3200" dirty="0"/>
              <a:t>2.  It is before a private party, not a judge.</a:t>
            </a:r>
          </a:p>
          <a:p>
            <a:pPr marL="0" indent="0">
              <a:buNone/>
            </a:pPr>
            <a:r>
              <a:rPr lang="en-US" sz="3200" dirty="0"/>
              <a:t>3.  You may be able to request documents from Suddenlink, but might have to provide documents to them.</a:t>
            </a:r>
          </a:p>
        </p:txBody>
      </p:sp>
    </p:spTree>
    <p:extLst>
      <p:ext uri="{BB962C8B-B14F-4D97-AF65-F5344CB8AC3E}">
        <p14:creationId xmlns:p14="http://schemas.microsoft.com/office/powerpoint/2010/main" val="1462368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CEA471-0895-4789-BB05-5CAEF6A4E437}"/>
              </a:ext>
            </a:extLst>
          </p:cNvPr>
          <p:cNvSpPr>
            <a:spLocks noGrp="1"/>
          </p:cNvSpPr>
          <p:nvPr>
            <p:ph type="title"/>
          </p:nvPr>
        </p:nvSpPr>
        <p:spPr/>
        <p:txBody>
          <a:bodyPr/>
          <a:lstStyle/>
          <a:p>
            <a:r>
              <a:rPr lang="en-US"/>
              <a:t>Arbitration</a:t>
            </a:r>
            <a:endParaRPr lang="en-US" dirty="0"/>
          </a:p>
        </p:txBody>
      </p:sp>
      <p:sp>
        <p:nvSpPr>
          <p:cNvPr id="3" name="Content Placeholder 2">
            <a:extLst>
              <a:ext uri="{FF2B5EF4-FFF2-40B4-BE49-F238E27FC236}">
                <a16:creationId xmlns:a16="http://schemas.microsoft.com/office/drawing/2014/main" xmlns="" id="{162C23E7-0C6B-473B-8C69-F23035CA85E8}"/>
              </a:ext>
            </a:extLst>
          </p:cNvPr>
          <p:cNvSpPr>
            <a:spLocks noGrp="1"/>
          </p:cNvSpPr>
          <p:nvPr>
            <p:ph idx="1"/>
          </p:nvPr>
        </p:nvSpPr>
        <p:spPr/>
        <p:txBody>
          <a:bodyPr>
            <a:normAutofit fontScale="92500" lnSpcReduction="20000"/>
          </a:bodyPr>
          <a:lstStyle/>
          <a:p>
            <a:pPr marL="0" indent="0">
              <a:buNone/>
            </a:pPr>
            <a:r>
              <a:rPr lang="en-US" sz="3200" dirty="0"/>
              <a:t>4.  You will provide all of your facts to the arbitrator who will review them and issue a written decision.</a:t>
            </a:r>
          </a:p>
          <a:p>
            <a:pPr marL="0" indent="0">
              <a:buNone/>
            </a:pPr>
            <a:r>
              <a:rPr lang="en-US" sz="3200" dirty="0"/>
              <a:t>5.  If you ask for less than $50,000 you can have a hearing or just provide documents.</a:t>
            </a:r>
          </a:p>
          <a:p>
            <a:pPr marL="0" indent="0">
              <a:buNone/>
            </a:pPr>
            <a:r>
              <a:rPr lang="en-US" sz="3200" dirty="0"/>
              <a:t>6. If you ask for less than $10,000, Suddenlink will pay for all of the arbitration costs.</a:t>
            </a:r>
          </a:p>
        </p:txBody>
      </p:sp>
    </p:spTree>
    <p:extLst>
      <p:ext uri="{BB962C8B-B14F-4D97-AF65-F5344CB8AC3E}">
        <p14:creationId xmlns:p14="http://schemas.microsoft.com/office/powerpoint/2010/main" val="2792191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8454B2E-D2DB-42C2-A224-BCEC47B8646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08B61146-1CF0-40E1-B66E-C22BD9207E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xmlns="" id="{9AB2EA78-AEB3-469B-9025-3B17201A457B}"/>
              </a:ext>
            </a:extLst>
          </p:cNvPr>
          <p:cNvSpPr>
            <a:spLocks noGrp="1"/>
          </p:cNvSpPr>
          <p:nvPr>
            <p:ph type="ctrTitle"/>
          </p:nvPr>
        </p:nvSpPr>
        <p:spPr>
          <a:xfrm>
            <a:off x="1964987" y="802298"/>
            <a:ext cx="9089865" cy="3656747"/>
          </a:xfrm>
        </p:spPr>
        <p:txBody>
          <a:bodyPr>
            <a:normAutofit/>
          </a:bodyPr>
          <a:lstStyle/>
          <a:p>
            <a:r>
              <a:rPr lang="en-US" sz="1700" u="sng" dirty="0"/>
              <a:t>Notice Of Dispute.</a:t>
            </a:r>
            <a:r>
              <a:rPr lang="en-US" sz="1700" dirty="0"/>
              <a:t> You must first notify Suddenlink of your dispute and allow them an opportunity to resolve it.</a:t>
            </a:r>
            <a:br>
              <a:rPr lang="en-US" sz="1700" dirty="0"/>
            </a:br>
            <a:r>
              <a:rPr lang="en-US" sz="1700" dirty="0"/>
              <a:t/>
            </a:r>
            <a:br>
              <a:rPr lang="en-US" sz="1700" dirty="0"/>
            </a:br>
            <a:r>
              <a:rPr lang="en-US" sz="1700" dirty="0"/>
              <a:t>	1. Write a letter briefly explaining the dispute and stating what you want 	them to do about it. </a:t>
            </a:r>
            <a:br>
              <a:rPr lang="en-US" sz="1700" dirty="0"/>
            </a:br>
            <a:r>
              <a:rPr lang="en-US" sz="1700" dirty="0"/>
              <a:t/>
            </a:r>
            <a:br>
              <a:rPr lang="en-US" sz="1700" dirty="0"/>
            </a:br>
            <a:r>
              <a:rPr lang="en-US" sz="1700" dirty="0"/>
              <a:t>	2. Provide all information you have including dates, and amounts of 	money </a:t>
            </a:r>
            <a:br>
              <a:rPr lang="en-US" sz="1700" dirty="0"/>
            </a:br>
            <a:r>
              <a:rPr lang="en-US" sz="1700" dirty="0"/>
              <a:t>	</a:t>
            </a:r>
            <a:br>
              <a:rPr lang="en-US" sz="1700" dirty="0"/>
            </a:br>
            <a:r>
              <a:rPr lang="en-US" sz="1700" dirty="0"/>
              <a:t>	3. Include the account holder's name, the account number, the service 	address, and a telephone number at which you may be reached during 	business hours</a:t>
            </a:r>
            <a:br>
              <a:rPr lang="en-US" sz="1700" dirty="0"/>
            </a:br>
            <a:r>
              <a:rPr lang="en-US" sz="1700" dirty="0"/>
              <a:t/>
            </a:r>
            <a:br>
              <a:rPr lang="en-US" sz="1700" dirty="0"/>
            </a:br>
            <a:r>
              <a:rPr lang="en-US" sz="1700" dirty="0"/>
              <a:t>	4.  Mail the letter or form </a:t>
            </a:r>
            <a:r>
              <a:rPr lang="en-US" sz="1700" b="1" dirty="0"/>
              <a:t>by certified mail</a:t>
            </a:r>
            <a:r>
              <a:rPr lang="en-US" sz="1700" dirty="0"/>
              <a:t>  to Altice Shared Services, 200 	Jericho Quadrangle, Jericho, NY 11753, Attn: Customer Disputes.</a:t>
            </a:r>
          </a:p>
        </p:txBody>
      </p:sp>
      <p:sp>
        <p:nvSpPr>
          <p:cNvPr id="3" name="Subtitle 2">
            <a:extLst>
              <a:ext uri="{FF2B5EF4-FFF2-40B4-BE49-F238E27FC236}">
                <a16:creationId xmlns:a16="http://schemas.microsoft.com/office/drawing/2014/main" xmlns="" id="{255E1F2F-E259-4EA8-9FFD-3A10AF541859}"/>
              </a:ext>
            </a:extLst>
          </p:cNvPr>
          <p:cNvSpPr>
            <a:spLocks noGrp="1"/>
          </p:cNvSpPr>
          <p:nvPr>
            <p:ph type="subTitle" idx="1"/>
          </p:nvPr>
        </p:nvSpPr>
        <p:spPr>
          <a:xfrm>
            <a:off x="1964988" y="5039958"/>
            <a:ext cx="9089864" cy="879325"/>
          </a:xfrm>
        </p:spPr>
        <p:txBody>
          <a:bodyPr>
            <a:normAutofit/>
          </a:bodyPr>
          <a:lstStyle/>
          <a:p>
            <a:pPr marL="342900" indent="-342900">
              <a:lnSpc>
                <a:spcPct val="110000"/>
              </a:lnSpc>
              <a:buFontTx/>
              <a:buChar char="-"/>
            </a:pPr>
            <a:r>
              <a:rPr lang="en-US" sz="1700" dirty="0">
                <a:hlinkClick r:id="rId2"/>
              </a:rPr>
              <a:t>Suddenlink Notice of Dispute </a:t>
            </a:r>
            <a:r>
              <a:rPr lang="en-US" sz="1700" dirty="0" smtClean="0">
                <a:hlinkClick r:id="rId2"/>
              </a:rPr>
              <a:t>Form</a:t>
            </a:r>
            <a:endParaRPr lang="en-US" sz="1700" dirty="0"/>
          </a:p>
        </p:txBody>
      </p:sp>
      <p:pic>
        <p:nvPicPr>
          <p:cNvPr id="12" name="Picture 11">
            <a:extLst>
              <a:ext uri="{FF2B5EF4-FFF2-40B4-BE49-F238E27FC236}">
                <a16:creationId xmlns:a16="http://schemas.microsoft.com/office/drawing/2014/main" xmlns="" id="{DB0BC59A-2B7C-4A64-A799-D5A9D81CBF12}"/>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7964" t="7249" r="15828" b="37306"/>
          <a:stretch/>
        </p:blipFill>
        <p:spPr>
          <a:xfrm>
            <a:off x="2033170" y="4727388"/>
            <a:ext cx="8689158" cy="153041"/>
          </a:xfrm>
          <a:prstGeom prst="rect">
            <a:avLst/>
          </a:prstGeom>
          <a:noFill/>
          <a:ln>
            <a:noFill/>
          </a:ln>
        </p:spPr>
      </p:pic>
      <p:pic>
        <p:nvPicPr>
          <p:cNvPr id="14" name="Picture 13">
            <a:extLst>
              <a:ext uri="{FF2B5EF4-FFF2-40B4-BE49-F238E27FC236}">
                <a16:creationId xmlns:a16="http://schemas.microsoft.com/office/drawing/2014/main" xmlns="" id="{82F98C5B-B608-4654-AE47-5FB172651259}"/>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4">
            <a:extLst>
              <a:ext uri="{28A0092B-C50C-407E-A947-70E740481C1C}">
                <a14:useLocalDpi xmlns:a14="http://schemas.microsoft.com/office/drawing/2010/main" val="0"/>
              </a:ext>
            </a:extLst>
          </a:blip>
          <a:srcRect t="1538" b="-1538"/>
          <a:stretch/>
        </p:blipFill>
        <p:spPr>
          <a:xfrm>
            <a:off x="0" y="6130094"/>
            <a:ext cx="12192000" cy="742950"/>
          </a:xfrm>
          <a:prstGeom prst="rect">
            <a:avLst/>
          </a:prstGeom>
        </p:spPr>
      </p:pic>
    </p:spTree>
    <p:extLst>
      <p:ext uri="{BB962C8B-B14F-4D97-AF65-F5344CB8AC3E}">
        <p14:creationId xmlns:p14="http://schemas.microsoft.com/office/powerpoint/2010/main" val="1128458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6" name="Rectangle 7">
            <a:extLst>
              <a:ext uri="{FF2B5EF4-FFF2-40B4-BE49-F238E27FC236}">
                <a16:creationId xmlns:a16="http://schemas.microsoft.com/office/drawing/2014/main" xmlns="" id="{F63C748C-967B-4A7B-A90F-3EDD0F485AC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9">
            <a:extLst>
              <a:ext uri="{FF2B5EF4-FFF2-40B4-BE49-F238E27FC236}">
                <a16:creationId xmlns:a16="http://schemas.microsoft.com/office/drawing/2014/main" xmlns="" id="{96FE7134-47B1-4BFF-93CB-669E1125745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68768"/>
            <a:ext cx="12192000" cy="6389231"/>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11">
            <a:extLst>
              <a:ext uri="{FF2B5EF4-FFF2-40B4-BE49-F238E27FC236}">
                <a16:creationId xmlns:a16="http://schemas.microsoft.com/office/drawing/2014/main" xmlns="" id="{C0143637-4934-44E4-B909-BAF1E7B2797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1F9E9FE-A959-4595-AA55-993DE35EF568}"/>
              </a:ext>
            </a:extLst>
          </p:cNvPr>
          <p:cNvSpPr>
            <a:spLocks noGrp="1"/>
          </p:cNvSpPr>
          <p:nvPr>
            <p:ph type="title"/>
          </p:nvPr>
        </p:nvSpPr>
        <p:spPr>
          <a:xfrm>
            <a:off x="849683" y="1240076"/>
            <a:ext cx="2777397" cy="4584527"/>
          </a:xfrm>
        </p:spPr>
        <p:txBody>
          <a:bodyPr>
            <a:normAutofit/>
          </a:bodyPr>
          <a:lstStyle/>
          <a:p>
            <a:r>
              <a:rPr lang="en-US">
                <a:solidFill>
                  <a:srgbClr val="FFFFFF"/>
                </a:solidFill>
              </a:rPr>
              <a:t>Sample Notice of Dispute Letter</a:t>
            </a:r>
          </a:p>
        </p:txBody>
      </p:sp>
      <p:sp>
        <p:nvSpPr>
          <p:cNvPr id="3" name="Content Placeholder 2">
            <a:extLst>
              <a:ext uri="{FF2B5EF4-FFF2-40B4-BE49-F238E27FC236}">
                <a16:creationId xmlns:a16="http://schemas.microsoft.com/office/drawing/2014/main" xmlns="" id="{E5D73EBF-1086-4B54-B573-174DD617EF36}"/>
              </a:ext>
            </a:extLst>
          </p:cNvPr>
          <p:cNvSpPr>
            <a:spLocks noGrp="1"/>
          </p:cNvSpPr>
          <p:nvPr>
            <p:ph idx="1"/>
          </p:nvPr>
        </p:nvSpPr>
        <p:spPr>
          <a:xfrm>
            <a:off x="4705594" y="1240077"/>
            <a:ext cx="6034827" cy="4916465"/>
          </a:xfrm>
        </p:spPr>
        <p:txBody>
          <a:bodyPr anchor="t">
            <a:normAutofit/>
          </a:bodyPr>
          <a:lstStyle/>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Suddenlink Communications</a:t>
            </a:r>
          </a:p>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C/O Altice Shared Services</a:t>
            </a:r>
          </a:p>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200 Jericho Quadrangle</a:t>
            </a:r>
          </a:p>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Jericho, NY 11753</a:t>
            </a:r>
          </a:p>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 </a:t>
            </a:r>
          </a:p>
          <a:p>
            <a:pPr marL="0" marR="0">
              <a:lnSpc>
                <a:spcPct val="110000"/>
              </a:lnSpc>
              <a:spcBef>
                <a:spcPts val="0"/>
              </a:spcBef>
              <a:spcAft>
                <a:spcPts val="0"/>
              </a:spcAft>
            </a:pPr>
            <a:r>
              <a:rPr lang="en-US" sz="700" b="1" u="sng" dirty="0">
                <a:latin typeface="Times New Roman" panose="02020603050405020304" pitchFamily="18" charset="0"/>
                <a:ea typeface="Times New Roman" panose="02020603050405020304" pitchFamily="18" charset="0"/>
                <a:cs typeface="Times New Roman" panose="02020603050405020304" pitchFamily="18" charset="0"/>
              </a:rPr>
              <a:t>NOTICE OF DISPUTE</a:t>
            </a:r>
            <a:endParaRPr lang="en-US" sz="7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 </a:t>
            </a:r>
          </a:p>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TO WHOM IT MAY CONCERN:</a:t>
            </a:r>
          </a:p>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 </a:t>
            </a:r>
          </a:p>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	I hereby provide this Notice of Dispute to you and Suddenlink Communications in accordance with Section 24 of my Suddenlink Residential Services Agreement.  Suddenlink has failed to provide the type and quality of services it promised that it would and has breached its agreements with me.  </a:t>
            </a:r>
          </a:p>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 </a:t>
            </a:r>
          </a:p>
          <a:p>
            <a:pPr marL="0" marR="0" indent="45720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First, Suddenlink promised me internet service speeds that it has failed to deliver.  I have consistently not experienced the promised speeds at my service address. </a:t>
            </a:r>
          </a:p>
          <a:p>
            <a:pPr marL="0" marR="0" indent="45720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 </a:t>
            </a:r>
          </a:p>
          <a:p>
            <a:pPr marL="0" marR="0" indent="45720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Second, Suddenlink advertised services that I believed I was purchasing when I entered my service agreement or contract with Suddenlink.  However, I received a different type and quality of service than that advertised by Suddenlink.  I never received the services that Suddenlink promised me. </a:t>
            </a:r>
          </a:p>
          <a:p>
            <a:pPr marL="0" marR="0" indent="45720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 </a:t>
            </a:r>
          </a:p>
          <a:p>
            <a:pPr marL="0" marR="0" indent="45720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Third, Suddenlink has charged far more than the advertised and agreed rate in providing internet and/or other services to me, including through a variety of hidden fees and other charges. </a:t>
            </a:r>
          </a:p>
          <a:p>
            <a:pPr marL="0" marR="0" indent="45720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 </a:t>
            </a:r>
          </a:p>
          <a:p>
            <a:pPr marL="0" marR="0" indent="45720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Fourth, Suddenlink has failed to timely repair outages and/or failed to do so during the window of time in which they promised to. </a:t>
            </a:r>
          </a:p>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 </a:t>
            </a:r>
          </a:p>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	In resolution of this dispute, I demand a refund of all service fees and all other charges or fees I paid Suddenlink over the last 12 months.  Please issue this refund immediately. </a:t>
            </a:r>
          </a:p>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 </a:t>
            </a:r>
          </a:p>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 </a:t>
            </a:r>
          </a:p>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Date: _________________________</a:t>
            </a:r>
          </a:p>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 </a:t>
            </a:r>
          </a:p>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Signed: __________________________</a:t>
            </a:r>
          </a:p>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 </a:t>
            </a:r>
          </a:p>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Name [Printed]: ______________________________</a:t>
            </a:r>
          </a:p>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 </a:t>
            </a:r>
          </a:p>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My Account Number: __________________________</a:t>
            </a:r>
          </a:p>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 </a:t>
            </a:r>
          </a:p>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My Service Address: _______________________________</a:t>
            </a:r>
          </a:p>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 </a:t>
            </a:r>
          </a:p>
          <a:p>
            <a:pPr marL="0" marR="0">
              <a:lnSpc>
                <a:spcPct val="110000"/>
              </a:lnSpc>
              <a:spcBef>
                <a:spcPts val="0"/>
              </a:spcBef>
              <a:spcAft>
                <a:spcPts val="0"/>
              </a:spcAft>
            </a:pPr>
            <a:r>
              <a:rPr lang="en-US" sz="700" dirty="0">
                <a:latin typeface="Times New Roman" panose="02020603050405020304" pitchFamily="18" charset="0"/>
                <a:ea typeface="Times New Roman" panose="02020603050405020304" pitchFamily="18" charset="0"/>
                <a:cs typeface="Times New Roman" panose="02020603050405020304" pitchFamily="18" charset="0"/>
              </a:rPr>
              <a:t>Daytime Telephone Number: _________________________</a:t>
            </a:r>
          </a:p>
          <a:p>
            <a:pPr>
              <a:lnSpc>
                <a:spcPct val="110000"/>
              </a:lnSpc>
            </a:pPr>
            <a:endParaRPr lang="en-US" sz="700" dirty="0"/>
          </a:p>
        </p:txBody>
      </p:sp>
    </p:spTree>
    <p:extLst>
      <p:ext uri="{BB962C8B-B14F-4D97-AF65-F5344CB8AC3E}">
        <p14:creationId xmlns:p14="http://schemas.microsoft.com/office/powerpoint/2010/main" val="2113405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xmlns="" id="{F63C748C-967B-4A7B-A90F-3EDD0F485AC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9">
            <a:extLst>
              <a:ext uri="{FF2B5EF4-FFF2-40B4-BE49-F238E27FC236}">
                <a16:creationId xmlns:a16="http://schemas.microsoft.com/office/drawing/2014/main" xmlns="" id="{43B516D3-E37F-4626-8C4F-CDD6D27EBEC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68768"/>
            <a:ext cx="12192000" cy="6389231"/>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1">
            <a:extLst>
              <a:ext uri="{FF2B5EF4-FFF2-40B4-BE49-F238E27FC236}">
                <a16:creationId xmlns:a16="http://schemas.microsoft.com/office/drawing/2014/main" xmlns="" id="{C0143637-4934-44E4-B909-BAF1E7B2797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129873"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1F9E9FE-A959-4595-AA55-993DE35EF568}"/>
              </a:ext>
            </a:extLst>
          </p:cNvPr>
          <p:cNvSpPr>
            <a:spLocks noGrp="1"/>
          </p:cNvSpPr>
          <p:nvPr>
            <p:ph type="title"/>
          </p:nvPr>
        </p:nvSpPr>
        <p:spPr>
          <a:xfrm>
            <a:off x="8614504" y="1240076"/>
            <a:ext cx="2727813" cy="4584527"/>
          </a:xfrm>
        </p:spPr>
        <p:txBody>
          <a:bodyPr>
            <a:normAutofit/>
          </a:bodyPr>
          <a:lstStyle/>
          <a:p>
            <a:r>
              <a:rPr lang="en-US">
                <a:solidFill>
                  <a:srgbClr val="FFFFFF"/>
                </a:solidFill>
              </a:rPr>
              <a:t>Sample Notice of Dispute Letter</a:t>
            </a:r>
          </a:p>
        </p:txBody>
      </p:sp>
      <p:sp>
        <p:nvSpPr>
          <p:cNvPr id="3" name="Content Placeholder 2">
            <a:extLst>
              <a:ext uri="{FF2B5EF4-FFF2-40B4-BE49-F238E27FC236}">
                <a16:creationId xmlns:a16="http://schemas.microsoft.com/office/drawing/2014/main" xmlns="" id="{E5D73EBF-1086-4B54-B573-174DD617EF36}"/>
              </a:ext>
            </a:extLst>
          </p:cNvPr>
          <p:cNvSpPr>
            <a:spLocks noGrp="1"/>
          </p:cNvSpPr>
          <p:nvPr>
            <p:ph idx="1"/>
          </p:nvPr>
        </p:nvSpPr>
        <p:spPr>
          <a:xfrm>
            <a:off x="1451579" y="1240077"/>
            <a:ext cx="6034827" cy="4916465"/>
          </a:xfrm>
        </p:spPr>
        <p:txBody>
          <a:bodyPr anchor="t">
            <a:normAutofit fontScale="77500" lnSpcReduction="20000"/>
          </a:bodyPr>
          <a:lstStyle/>
          <a:p>
            <a:pPr marL="0" marR="0" indent="0">
              <a:lnSpc>
                <a:spcPct val="110000"/>
              </a:lnSpc>
              <a:spcBef>
                <a:spcPts val="0"/>
              </a:spcBef>
              <a:spcAft>
                <a:spcPts val="0"/>
              </a:spcAft>
              <a:buNone/>
            </a:pPr>
            <a:endParaRPr lang="en-US" sz="11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nSpc>
                <a:spcPct val="110000"/>
              </a:lnSpc>
              <a:spcBef>
                <a:spcPts val="0"/>
              </a:spcBef>
              <a:spcAft>
                <a:spcPts val="0"/>
              </a:spcAft>
              <a:buNone/>
            </a:pPr>
            <a:endParaRPr lang="en-US" sz="11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nSpc>
                <a:spcPct val="110000"/>
              </a:lnSpc>
              <a:spcBef>
                <a:spcPts val="0"/>
              </a:spcBef>
              <a:spcAft>
                <a:spcPts val="0"/>
              </a:spcAft>
              <a:buNone/>
            </a:pPr>
            <a:endParaRPr lang="en-US" sz="18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nSpc>
                <a:spcPct val="110000"/>
              </a:lnSpc>
              <a:spcBef>
                <a:spcPts val="0"/>
              </a:spcBef>
              <a:spcAft>
                <a:spcPts val="0"/>
              </a:spcAft>
              <a:buNone/>
            </a:pPr>
            <a:endParaRPr lang="en-US" sz="18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nSpc>
                <a:spcPct val="110000"/>
              </a:lnSpc>
              <a:spcBef>
                <a:spcPts val="0"/>
              </a:spcBef>
              <a:spcAft>
                <a:spcPts val="0"/>
              </a:spcAft>
              <a:buNone/>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First, Suddenlink promised me internet service speeds that it has failed to deliver.  I have consistently not experienced the promised speeds at my service address. </a:t>
            </a:r>
          </a:p>
          <a:p>
            <a:pPr marL="0" marR="0" indent="0">
              <a:lnSpc>
                <a:spcPct val="110000"/>
              </a:lnSpc>
              <a:spcBef>
                <a:spcPts val="0"/>
              </a:spcBef>
              <a:spcAft>
                <a:spcPts val="0"/>
              </a:spcAft>
              <a:buNone/>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 </a:t>
            </a:r>
          </a:p>
          <a:p>
            <a:pPr marL="0" marR="0" indent="0">
              <a:lnSpc>
                <a:spcPct val="110000"/>
              </a:lnSpc>
              <a:spcBef>
                <a:spcPts val="0"/>
              </a:spcBef>
              <a:spcAft>
                <a:spcPts val="0"/>
              </a:spcAft>
              <a:buNone/>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Second, Suddenlink advertised services that I believed I was purchasing when I entered my service agreement or contract with Suddenlink.  However, I received a different type and quality of service than that advertised by Suddenlink.  I never received the services that Suddenlink promised me. </a:t>
            </a:r>
          </a:p>
          <a:p>
            <a:pPr marL="0" marR="0" indent="0">
              <a:lnSpc>
                <a:spcPct val="110000"/>
              </a:lnSpc>
              <a:spcBef>
                <a:spcPts val="0"/>
              </a:spcBef>
              <a:spcAft>
                <a:spcPts val="0"/>
              </a:spcAft>
              <a:buNone/>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 </a:t>
            </a:r>
          </a:p>
          <a:p>
            <a:pPr marL="0" marR="0" indent="0">
              <a:lnSpc>
                <a:spcPct val="110000"/>
              </a:lnSpc>
              <a:spcBef>
                <a:spcPts val="0"/>
              </a:spcBef>
              <a:spcAft>
                <a:spcPts val="0"/>
              </a:spcAft>
              <a:buNone/>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Third, Suddenlink has charged far more than the advertised and agreed rate in providing internet and/or other services to me, including through a variety of hidden fees and other charges. </a:t>
            </a:r>
          </a:p>
          <a:p>
            <a:pPr marL="0" marR="0" indent="0">
              <a:lnSpc>
                <a:spcPct val="110000"/>
              </a:lnSpc>
              <a:spcBef>
                <a:spcPts val="0"/>
              </a:spcBef>
              <a:spcAft>
                <a:spcPts val="0"/>
              </a:spcAft>
              <a:buNone/>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 </a:t>
            </a:r>
          </a:p>
          <a:p>
            <a:pPr marL="0" marR="0" indent="0">
              <a:lnSpc>
                <a:spcPct val="110000"/>
              </a:lnSpc>
              <a:spcBef>
                <a:spcPts val="0"/>
              </a:spcBef>
              <a:spcAft>
                <a:spcPts val="0"/>
              </a:spcAft>
              <a:buNone/>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Fourth, Suddenlink has failed to timely repair outages and/or failed to do so during the window of time in which they promised to. </a:t>
            </a:r>
          </a:p>
          <a:p>
            <a:pPr marL="0" marR="0" indent="457200">
              <a:lnSpc>
                <a:spcPct val="110000"/>
              </a:lnSpc>
              <a:spcBef>
                <a:spcPts val="0"/>
              </a:spcBef>
              <a:spcAft>
                <a:spcPts val="0"/>
              </a:spcAft>
            </a:pPr>
            <a:endParaRPr lang="en-US" sz="18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nSpc>
                <a:spcPct val="110000"/>
              </a:lnSpc>
              <a:spcBef>
                <a:spcPts val="0"/>
              </a:spcBef>
              <a:spcAft>
                <a:spcPts val="0"/>
              </a:spcAft>
              <a:buNone/>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In resolution of this dispute, I demand a refund of all service fees and all other charges or fees I paid Suddenlink over the last 12 months.  Please issue this refund immediately. </a:t>
            </a:r>
          </a:p>
          <a:p>
            <a:pPr marL="0" marR="0" indent="0">
              <a:lnSpc>
                <a:spcPct val="110000"/>
              </a:lnSpc>
              <a:spcBef>
                <a:spcPts val="0"/>
              </a:spcBef>
              <a:spcAft>
                <a:spcPts val="0"/>
              </a:spcAft>
              <a:buNone/>
            </a:pPr>
            <a:r>
              <a:rPr lang="en-US" sz="1100" dirty="0">
                <a:latin typeface="Times New Roman" panose="02020603050405020304" pitchFamily="18" charset="0"/>
                <a:ea typeface="Times New Roman" panose="02020603050405020304" pitchFamily="18" charset="0"/>
                <a:cs typeface="Times New Roman" panose="02020603050405020304" pitchFamily="18" charset="0"/>
              </a:rPr>
              <a:t> </a:t>
            </a:r>
          </a:p>
          <a:p>
            <a:pPr>
              <a:lnSpc>
                <a:spcPct val="110000"/>
              </a:lnSpc>
            </a:pPr>
            <a:endParaRPr lang="en-US" sz="1100" dirty="0"/>
          </a:p>
        </p:txBody>
      </p:sp>
    </p:spTree>
    <p:extLst>
      <p:ext uri="{BB962C8B-B14F-4D97-AF65-F5344CB8AC3E}">
        <p14:creationId xmlns:p14="http://schemas.microsoft.com/office/powerpoint/2010/main" val="3171085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33" name="Picture 8">
            <a:extLst>
              <a:ext uri="{FF2B5EF4-FFF2-40B4-BE49-F238E27FC236}">
                <a16:creationId xmlns:a16="http://schemas.microsoft.com/office/drawing/2014/main" xmlns="" id="{BF7680B5-1A78-4401-BA9A-78832F0FD90E}"/>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34" name="Rectangle 10">
            <a:extLst>
              <a:ext uri="{FF2B5EF4-FFF2-40B4-BE49-F238E27FC236}">
                <a16:creationId xmlns:a16="http://schemas.microsoft.com/office/drawing/2014/main" xmlns="" id="{50F21DC9-D0AC-495C-8CC8-D5DDF8C11C2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5" name="Straight Connector 12">
            <a:extLst>
              <a:ext uri="{FF2B5EF4-FFF2-40B4-BE49-F238E27FC236}">
                <a16:creationId xmlns:a16="http://schemas.microsoft.com/office/drawing/2014/main" xmlns="" id="{A26B82D7-D05B-412B-9A0D-6430BCD1182D}"/>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36" name="Picture 14">
            <a:extLst>
              <a:ext uri="{FF2B5EF4-FFF2-40B4-BE49-F238E27FC236}">
                <a16:creationId xmlns:a16="http://schemas.microsoft.com/office/drawing/2014/main" xmlns="" id="{1E1838EA-1FA2-4DC4-B182-B8D2C57E74B8}"/>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 useBgFill="1">
        <p:nvSpPr>
          <p:cNvPr id="37" name="Rectangle 16">
            <a:extLst>
              <a:ext uri="{FF2B5EF4-FFF2-40B4-BE49-F238E27FC236}">
                <a16:creationId xmlns:a16="http://schemas.microsoft.com/office/drawing/2014/main" xmlns="" id="{287BC35A-CCF7-4032-B4D6-435BAC8A78F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18">
            <a:extLst>
              <a:ext uri="{FF2B5EF4-FFF2-40B4-BE49-F238E27FC236}">
                <a16:creationId xmlns:a16="http://schemas.microsoft.com/office/drawing/2014/main" xmlns="" id="{C58E3752-40AD-4E6C-957B-1468518BDE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A9D39D0C-F143-4B9D-A2D2-0A982211BF3B}"/>
              </a:ext>
            </a:extLst>
          </p:cNvPr>
          <p:cNvSpPr>
            <a:spLocks noGrp="1"/>
          </p:cNvSpPr>
          <p:nvPr>
            <p:ph type="title"/>
          </p:nvPr>
        </p:nvSpPr>
        <p:spPr>
          <a:xfrm>
            <a:off x="7221866" y="977827"/>
            <a:ext cx="3844774" cy="2423474"/>
          </a:xfrm>
        </p:spPr>
        <p:txBody>
          <a:bodyPr vert="horz" lIns="91440" tIns="45720" rIns="91440" bIns="0" rtlCol="0" anchor="b">
            <a:normAutofit/>
          </a:bodyPr>
          <a:lstStyle/>
          <a:p>
            <a:r>
              <a:rPr lang="en-US" sz="4800"/>
              <a:t>Wait 30 Days….</a:t>
            </a:r>
          </a:p>
        </p:txBody>
      </p:sp>
      <p:grpSp>
        <p:nvGrpSpPr>
          <p:cNvPr id="39" name="Group 20">
            <a:extLst>
              <a:ext uri="{FF2B5EF4-FFF2-40B4-BE49-F238E27FC236}">
                <a16:creationId xmlns:a16="http://schemas.microsoft.com/office/drawing/2014/main" xmlns="" id="{EF929B5B-8CED-436A-B56E-ADDB20B65490}"/>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632237" y="482171"/>
            <a:ext cx="6104331" cy="5149101"/>
            <a:chOff x="632237" y="482171"/>
            <a:chExt cx="6104331" cy="5149101"/>
          </a:xfrm>
        </p:grpSpPr>
        <p:sp>
          <p:nvSpPr>
            <p:cNvPr id="40" name="Rectangle 21">
              <a:extLst>
                <a:ext uri="{FF2B5EF4-FFF2-40B4-BE49-F238E27FC236}">
                  <a16:creationId xmlns:a16="http://schemas.microsoft.com/office/drawing/2014/main" xmlns="" id="{9B902E8F-650F-4EA2-A9D9-EC259669BF9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a:xfrm>
              <a:off x="632237" y="482171"/>
              <a:ext cx="6104331"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22">
              <a:extLst>
                <a:ext uri="{FF2B5EF4-FFF2-40B4-BE49-F238E27FC236}">
                  <a16:creationId xmlns:a16="http://schemas.microsoft.com/office/drawing/2014/main" xmlns="" id="{87D97382-43ED-4C88-9A81-CFC2F25053D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a:xfrm>
              <a:off x="945296" y="812507"/>
              <a:ext cx="5471355"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42" name="Picture 24">
            <a:extLst>
              <a:ext uri="{FF2B5EF4-FFF2-40B4-BE49-F238E27FC236}">
                <a16:creationId xmlns:a16="http://schemas.microsoft.com/office/drawing/2014/main" xmlns="" id="{081DEE09-9D33-4FC9-974F-DD7B90826EAC}"/>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16" t="474" r="66353" b="36564"/>
          <a:stretch/>
        </p:blipFill>
        <p:spPr>
          <a:xfrm>
            <a:off x="7217062" y="643464"/>
            <a:ext cx="3849624" cy="155448"/>
          </a:xfrm>
          <a:prstGeom prst="rect">
            <a:avLst/>
          </a:prstGeom>
          <a:noFill/>
          <a:ln>
            <a:noFill/>
          </a:ln>
        </p:spPr>
      </p:pic>
      <p:pic>
        <p:nvPicPr>
          <p:cNvPr id="4" name="Picture 3" descr="Calendar dates">
            <a:extLst>
              <a:ext uri="{FF2B5EF4-FFF2-40B4-BE49-F238E27FC236}">
                <a16:creationId xmlns:a16="http://schemas.microsoft.com/office/drawing/2014/main" xmlns="" id="{CF369092-1254-442B-B5DF-19DE3B1B9480}"/>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6396" r="10297"/>
          <a:stretch/>
        </p:blipFill>
        <p:spPr>
          <a:xfrm>
            <a:off x="1271223" y="1116345"/>
            <a:ext cx="4825148" cy="3866172"/>
          </a:xfrm>
          <a:prstGeom prst="rect">
            <a:avLst/>
          </a:prstGeom>
        </p:spPr>
      </p:pic>
      <p:pic>
        <p:nvPicPr>
          <p:cNvPr id="43" name="Picture 26">
            <a:extLst>
              <a:ext uri="{FF2B5EF4-FFF2-40B4-BE49-F238E27FC236}">
                <a16:creationId xmlns:a16="http://schemas.microsoft.com/office/drawing/2014/main" xmlns="" id="{7742F654-2FB8-4262-BB2A-D59D62AF2A0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cxnSp>
        <p:nvCxnSpPr>
          <p:cNvPr id="44" name="Straight Connector 28">
            <a:extLst>
              <a:ext uri="{FF2B5EF4-FFF2-40B4-BE49-F238E27FC236}">
                <a16:creationId xmlns:a16="http://schemas.microsoft.com/office/drawing/2014/main" xmlns="" id="{F78D76E0-CE46-488D-A9B7-DE67A550E0CB}"/>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2962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B2EA78-AEB3-469B-9025-3B17201A457B}"/>
              </a:ext>
            </a:extLst>
          </p:cNvPr>
          <p:cNvSpPr>
            <a:spLocks noGrp="1"/>
          </p:cNvSpPr>
          <p:nvPr>
            <p:ph type="ctrTitle"/>
          </p:nvPr>
        </p:nvSpPr>
        <p:spPr>
          <a:xfrm>
            <a:off x="1097280" y="758952"/>
            <a:ext cx="10058400" cy="3892168"/>
          </a:xfrm>
        </p:spPr>
        <p:txBody>
          <a:bodyPr anchor="ctr">
            <a:noAutofit/>
          </a:bodyPr>
          <a:lstStyle/>
          <a:p>
            <a:r>
              <a:rPr lang="en-US" sz="3200" u="sng" dirty="0"/>
              <a:t>Beginning an Arbitration</a:t>
            </a:r>
            <a:br>
              <a:rPr lang="en-US" sz="3200" u="sng" dirty="0"/>
            </a:br>
            <a:r>
              <a:rPr lang="en-US" sz="3200" dirty="0"/>
              <a:t> Send a written Demand for Arbitration to the American Arbitration Association ("AAA"), Case Filing Services, 1101 Laurel Oak Road, Suite 100, Voorhees, NJ 08043, with a copy to Suddenlink. </a:t>
            </a:r>
          </a:p>
        </p:txBody>
      </p:sp>
      <p:sp>
        <p:nvSpPr>
          <p:cNvPr id="3" name="Subtitle 2">
            <a:extLst>
              <a:ext uri="{FF2B5EF4-FFF2-40B4-BE49-F238E27FC236}">
                <a16:creationId xmlns:a16="http://schemas.microsoft.com/office/drawing/2014/main" xmlns="" id="{255E1F2F-E259-4EA8-9FFD-3A10AF541859}"/>
              </a:ext>
            </a:extLst>
          </p:cNvPr>
          <p:cNvSpPr>
            <a:spLocks noGrp="1"/>
          </p:cNvSpPr>
          <p:nvPr>
            <p:ph type="subTitle" idx="1"/>
          </p:nvPr>
        </p:nvSpPr>
        <p:spPr>
          <a:xfrm>
            <a:off x="1100051" y="5225240"/>
            <a:ext cx="10058400" cy="1143000"/>
          </a:xfrm>
        </p:spPr>
        <p:txBody>
          <a:bodyPr>
            <a:normAutofit/>
          </a:bodyPr>
          <a:lstStyle/>
          <a:p>
            <a:pPr marL="342900" indent="-342900">
              <a:buFontTx/>
              <a:buChar char="-"/>
            </a:pPr>
            <a:r>
              <a:rPr lang="en-US" dirty="0">
                <a:hlinkClick r:id="rId2"/>
              </a:rPr>
              <a:t>DEMAND FOR </a:t>
            </a:r>
            <a:r>
              <a:rPr lang="en-US" dirty="0" smtClean="0">
                <a:hlinkClick r:id="rId2"/>
              </a:rPr>
              <a:t>ARBITRATION</a:t>
            </a:r>
            <a:endParaRPr lang="en-US" dirty="0">
              <a:solidFill>
                <a:schemeClr val="bg2"/>
              </a:solidFill>
            </a:endParaRPr>
          </a:p>
        </p:txBody>
      </p:sp>
    </p:spTree>
    <p:extLst>
      <p:ext uri="{BB962C8B-B14F-4D97-AF65-F5344CB8AC3E}">
        <p14:creationId xmlns:p14="http://schemas.microsoft.com/office/powerpoint/2010/main" val="324542931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otalTime>33</TotalTime>
  <Words>566</Words>
  <Application>Microsoft Office PowerPoint</Application>
  <PresentationFormat>Widescreen</PresentationFormat>
  <Paragraphs>132</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Century Gothic</vt:lpstr>
      <vt:lpstr>Helvetica</vt:lpstr>
      <vt:lpstr>Palatino Linotype</vt:lpstr>
      <vt:lpstr>Times New Roman</vt:lpstr>
      <vt:lpstr>Trebuchet MS</vt:lpstr>
      <vt:lpstr>Gallery</vt:lpstr>
      <vt:lpstr>Filing Complaints with Suddenlink</vt:lpstr>
      <vt:lpstr>“Any and all disputes arising between You and Suddenlink, including its respective parents, subsidiaries, affiliates, officers, directors, employees, agents, predecessors, and successors, shall be resolved by binding arbitration on an individual basis in accordance with this arbitration provision.” </vt:lpstr>
      <vt:lpstr>Arbitration</vt:lpstr>
      <vt:lpstr>Arbitration</vt:lpstr>
      <vt:lpstr>Notice Of Dispute. You must first notify Suddenlink of your dispute and allow them an opportunity to resolve it.   1. Write a letter briefly explaining the dispute and stating what you want  them to do about it.    2. Provide all information you have including dates, and amounts of  money     3. Include the account holder's name, the account number, the service  address, and a telephone number at which you may be reached during  business hours   4.  Mail the letter or form by certified mail  to Altice Shared Services, 200  Jericho Quadrangle, Jericho, NY 11753, Attn: Customer Disputes.</vt:lpstr>
      <vt:lpstr>Sample Notice of Dispute Letter</vt:lpstr>
      <vt:lpstr>Sample Notice of Dispute Letter</vt:lpstr>
      <vt:lpstr>Wait 30 Days….</vt:lpstr>
      <vt:lpstr>Beginning an Arbitration  Send a written Demand for Arbitration to the American Arbitration Association ("AAA"), Case Filing Services, 1101 Laurel Oak Road, Suite 100, Voorhees, NJ 08043, with a copy to Suddenlink. </vt:lpstr>
      <vt:lpstr>Demand for Arbitration</vt:lpstr>
      <vt:lpstr>PowerPoint Presentation</vt:lpstr>
      <vt:lpstr>Statement of Claim </vt:lpstr>
      <vt:lpstr>In summary</vt:lpstr>
      <vt:lpstr>For More Information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Filing Complaints with Suddenlink</dc:title>
  <dc:creator>James, Theresa</dc:creator>
  <cp:lastModifiedBy>Groves, Brian</cp:lastModifiedBy>
  <cp:revision>7</cp:revision>
  <dcterms:created xsi:type="dcterms:W3CDTF">2021-01-26T03:51:38Z</dcterms:created>
  <dcterms:modified xsi:type="dcterms:W3CDTF">2021-01-29T17:23:48Z</dcterms:modified>
</cp:coreProperties>
</file>