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9" r:id="rId3"/>
    <p:sldId id="260" r:id="rId4"/>
    <p:sldId id="261" r:id="rId5"/>
    <p:sldId id="262" r:id="rId6"/>
    <p:sldId id="263" r:id="rId7"/>
    <p:sldId id="264" r:id="rId8"/>
    <p:sldId id="265" r:id="rId9"/>
    <p:sldId id="266"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8EEFE"/>
    <a:srgbClr val="96EAFE"/>
    <a:srgbClr val="7C5989"/>
    <a:srgbClr val="000066"/>
    <a:srgbClr val="4D6B89"/>
    <a:srgbClr val="384E64"/>
    <a:srgbClr val="274E75"/>
    <a:srgbClr val="5F5F5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84371" autoAdjust="0"/>
  </p:normalViewPr>
  <p:slideViewPr>
    <p:cSldViewPr>
      <p:cViewPr varScale="1">
        <p:scale>
          <a:sx n="58" d="100"/>
          <a:sy n="58" d="100"/>
        </p:scale>
        <p:origin x="-82" y="-259"/>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2150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fld id="{C5A205D4-DA7D-4B2F-93E7-B4EC53DA51AB}" type="datetimeFigureOut">
              <a:rPr lang="en-US"/>
              <a:pPr>
                <a:defRPr/>
              </a:pPr>
              <a:t>8/27/2013</a:t>
            </a:fld>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150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151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2151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9E79743A-AD9A-4468-AF1D-18096F7092F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Rot="1" noChangeAspect="1" noChangeArrowheads="1" noTextEdit="1"/>
          </p:cNvSpPr>
          <p:nvPr>
            <p:ph type="sldImg"/>
          </p:nvPr>
        </p:nvSpPr>
        <p:spPr>
          <a:ln/>
        </p:spPr>
      </p:sp>
      <p:sp>
        <p:nvSpPr>
          <p:cNvPr id="15362" name="Rectangle 3"/>
          <p:cNvSpPr>
            <a:spLocks noGrp="1" noChangeArrowheads="1"/>
          </p:cNvSpPr>
          <p:nvPr>
            <p:ph type="body" idx="1"/>
          </p:nvPr>
        </p:nvSpPr>
        <p:spPr>
          <a:noFill/>
          <a:ln/>
        </p:spPr>
        <p:txBody>
          <a:bodyPr/>
          <a:lstStyle/>
          <a:p>
            <a:r>
              <a:rPr lang="en-US" dirty="0" smtClean="0"/>
              <a:t>To discuss</a:t>
            </a:r>
            <a:r>
              <a:rPr lang="en-US" baseline="0" dirty="0" smtClean="0"/>
              <a:t> how we can provide and present a better image for our </a:t>
            </a:r>
            <a:r>
              <a:rPr lang="en-US" baseline="0" dirty="0" err="1" smtClean="0"/>
              <a:t>B&amp;C</a:t>
            </a:r>
            <a:r>
              <a:rPr lang="en-US" baseline="0" dirty="0" smtClean="0"/>
              <a:t>.</a:t>
            </a:r>
          </a:p>
          <a:p>
            <a:r>
              <a:rPr lang="en-US" baseline="0" dirty="0" smtClean="0"/>
              <a:t>We would like to have uniform presence in how we conduct our meetings </a:t>
            </a:r>
          </a:p>
          <a:p>
            <a:r>
              <a:rPr lang="en-US" baseline="0" dirty="0" smtClean="0"/>
              <a:t>As well as how we present the information to the members and the citizens. </a:t>
            </a:r>
          </a:p>
          <a:p>
            <a:endParaRPr lang="en-US" baseline="0" dirty="0" smtClean="0"/>
          </a:p>
          <a:p>
            <a:r>
              <a:rPr lang="en-US" baseline="0" dirty="0" smtClean="0"/>
              <a:t>We have several mediums where the public can access and view our meetings.  </a:t>
            </a:r>
          </a:p>
          <a:p>
            <a:r>
              <a:rPr lang="en-US" baseline="0" dirty="0" smtClean="0"/>
              <a:t>And in order to have a professional and business like presentation, it is important to advise our board members of the meeting protocol we have designed and created for your use.  The protocol has been adopted by the Parks &amp; Rec Division and we would like your input; eventually presenting to City Council for final review and adoption. </a:t>
            </a:r>
          </a:p>
          <a:p>
            <a:pPr eaLnBrk="1" hangingPunct="1"/>
            <a:endParaRPr lang="en-US" dirty="0" smtClean="0"/>
          </a:p>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p:spPr>
        <p:txBody>
          <a:bodyPr/>
          <a:lstStyle/>
          <a:p>
            <a:r>
              <a:rPr lang="en-US" baseline="0" dirty="0" smtClean="0"/>
              <a:t>5 key points to address today</a:t>
            </a:r>
          </a:p>
          <a:p>
            <a:r>
              <a:rPr lang="en-US" baseline="0" dirty="0" smtClean="0"/>
              <a:t>Agenda – from creating to posting</a:t>
            </a:r>
          </a:p>
          <a:p>
            <a:r>
              <a:rPr lang="en-US" baseline="0" dirty="0" smtClean="0"/>
              <a:t>Decorum – how we conduct and present the meeting</a:t>
            </a:r>
          </a:p>
          <a:p>
            <a:r>
              <a:rPr lang="en-US" baseline="0" dirty="0" smtClean="0"/>
              <a:t>Technology – what is required by staff and presenters</a:t>
            </a:r>
          </a:p>
          <a:p>
            <a:r>
              <a:rPr lang="en-US" baseline="0" dirty="0" smtClean="0"/>
              <a:t>Channel – access to the public</a:t>
            </a:r>
          </a:p>
          <a:p>
            <a:r>
              <a:rPr lang="en-US" baseline="0" dirty="0" smtClean="0"/>
              <a:t>Meeting protocol – uniform policy and consistent practice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Format:  utilize the documents used for City Council – this</a:t>
            </a:r>
            <a:r>
              <a:rPr lang="en-US" baseline="0" dirty="0" smtClean="0"/>
              <a:t> will assist you in preparing your item and will serve as a guide should your require final review and approval by Council</a:t>
            </a:r>
          </a:p>
          <a:p>
            <a:r>
              <a:rPr lang="en-US" baseline="0" dirty="0" smtClean="0"/>
              <a:t>CAPTIONS – again, draft your captions as if you were going to present your item to City Council – sample captions are included in the instructions</a:t>
            </a:r>
          </a:p>
          <a:p>
            <a:r>
              <a:rPr lang="en-US" baseline="0" dirty="0" smtClean="0"/>
              <a:t>DO NOT USE: OLD/NEW BUSINESS – describe the item and provide enough information that the members, as well as the public, will know what the subject matter is about.  </a:t>
            </a:r>
          </a:p>
          <a:p>
            <a:endParaRPr lang="en-US" baseline="0" dirty="0" smtClean="0"/>
          </a:p>
          <a:p>
            <a:r>
              <a:rPr lang="en-US" baseline="0" dirty="0" smtClean="0"/>
              <a:t>Checklist:  Key departments that must be notified of your meetings, specifically changes, cancelations, or rescheduled regular meetings.  BCAgendaNotice Group: </a:t>
            </a:r>
            <a:r>
              <a:rPr lang="en-US" baseline="0" dirty="0" err="1" smtClean="0"/>
              <a:t>PIO</a:t>
            </a:r>
            <a:r>
              <a:rPr lang="en-US" baseline="0" dirty="0" smtClean="0"/>
              <a:t>, Civic Events, City Clerk, and City Attorney.</a:t>
            </a:r>
          </a:p>
          <a:p>
            <a:endParaRPr 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Use this checklist as a guide to ensure </a:t>
            </a:r>
            <a:r>
              <a:rPr lang="en-US" sz="1200" kern="1200" dirty="0" smtClean="0">
                <a:solidFill>
                  <a:schemeClr val="tx1"/>
                </a:solidFill>
                <a:latin typeface="Calibri" pitchFamily="34" charset="0"/>
                <a:ea typeface="+mn-ea"/>
                <a:cs typeface="+mn-cs"/>
              </a:rPr>
              <a:t>your meeting notice is posted within the guidelines outlined in this memo.</a:t>
            </a:r>
          </a:p>
          <a:p>
            <a:endParaRPr lang="en-US" baseline="0" dirty="0" smtClean="0"/>
          </a:p>
          <a:p>
            <a:r>
              <a:rPr lang="en-US" dirty="0" smtClean="0"/>
              <a:t>Open Meetings: Notice requirements as</a:t>
            </a:r>
            <a:r>
              <a:rPr lang="en-US" baseline="0" dirty="0" smtClean="0"/>
              <a:t> well as recordkeeping</a:t>
            </a:r>
            <a:endParaRPr lang="en-US" dirty="0"/>
          </a:p>
        </p:txBody>
      </p:sp>
      <p:sp>
        <p:nvSpPr>
          <p:cNvPr id="4" name="Slide Number Placeholder 3"/>
          <p:cNvSpPr>
            <a:spLocks noGrp="1"/>
          </p:cNvSpPr>
          <p:nvPr>
            <p:ph type="sldNum" sz="quarter" idx="10"/>
          </p:nvPr>
        </p:nvSpPr>
        <p:spPr/>
        <p:txBody>
          <a:bodyPr/>
          <a:lstStyle/>
          <a:p>
            <a:pPr>
              <a:defRPr/>
            </a:pPr>
            <a:fld id="{9E79743A-AD9A-4468-AF1D-18096F7092F8}" type="slidenum">
              <a:rPr lang="en-US" smtClean="0"/>
              <a:pPr>
                <a:defRPr/>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0" y="2514600"/>
            <a:ext cx="9144000" cy="914400"/>
          </a:xfrm>
        </p:spPr>
        <p:txBody>
          <a:bodyPr/>
          <a:lstStyle>
            <a:lvl1pPr>
              <a:defRPr sz="4400"/>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0" y="3479800"/>
            <a:ext cx="9144000" cy="635000"/>
          </a:xfrm>
        </p:spPr>
        <p:txBody>
          <a:bodyPr/>
          <a:lstStyle>
            <a:lvl1pPr marL="0" indent="0" algn="ctr">
              <a:buFontTx/>
              <a:buNone/>
              <a:defRPr sz="2400"/>
            </a:lvl1pPr>
          </a:lstStyle>
          <a:p>
            <a:pPr lvl="0"/>
            <a:r>
              <a:rPr lang="en-US" noProof="0" smtClean="0"/>
              <a:t>Click to edit Master subtitle style</a:t>
            </a:r>
          </a:p>
        </p:txBody>
      </p:sp>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304800"/>
            <a:ext cx="2190750" cy="5943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304800"/>
            <a:ext cx="6419850" cy="5943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371600" y="1219200"/>
            <a:ext cx="36957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19700" y="1219200"/>
            <a:ext cx="36957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762000" y="1066800"/>
            <a:ext cx="7620000" cy="5257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7" name="Rectangle 2"/>
          <p:cNvSpPr>
            <a:spLocks noGrp="1" noChangeArrowheads="1"/>
          </p:cNvSpPr>
          <p:nvPr>
            <p:ph type="title"/>
          </p:nvPr>
        </p:nvSpPr>
        <p:spPr bwMode="auto">
          <a:xfrm>
            <a:off x="152400" y="304800"/>
            <a:ext cx="87630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1" name="Rectangle 7"/>
          <p:cNvSpPr>
            <a:spLocks noChangeArrowheads="1"/>
          </p:cNvSpPr>
          <p:nvPr/>
        </p:nvSpPr>
        <p:spPr bwMode="auto">
          <a:xfrm>
            <a:off x="0" y="1066800"/>
            <a:ext cx="762000" cy="5257800"/>
          </a:xfrm>
          <a:prstGeom prst="rect">
            <a:avLst/>
          </a:prstGeom>
          <a:noFill/>
          <a:ln w="1905">
            <a:solidFill>
              <a:schemeClr val="tx1"/>
            </a:solidFill>
            <a:miter lim="800000"/>
            <a:headEnd/>
            <a:tailEnd/>
          </a:ln>
          <a:effectLst/>
        </p:spPr>
        <p:txBody>
          <a:bodyPr wrap="none" anchor="ctr"/>
          <a:lstStyle/>
          <a:p>
            <a:pPr>
              <a:defRPr/>
            </a:pPr>
            <a:endParaRPr lang="en-US"/>
          </a:p>
        </p:txBody>
      </p:sp>
      <p:sp>
        <p:nvSpPr>
          <p:cNvPr id="1032" name="Rectangle 8"/>
          <p:cNvSpPr>
            <a:spLocks noChangeArrowheads="1"/>
          </p:cNvSpPr>
          <p:nvPr/>
        </p:nvSpPr>
        <p:spPr bwMode="auto">
          <a:xfrm>
            <a:off x="8382000" y="1066800"/>
            <a:ext cx="762000" cy="5257800"/>
          </a:xfrm>
          <a:prstGeom prst="rect">
            <a:avLst/>
          </a:prstGeom>
          <a:noFill/>
          <a:ln w="9525">
            <a:solidFill>
              <a:schemeClr val="tx1"/>
            </a:solidFill>
            <a:miter lim="800000"/>
            <a:headEnd/>
            <a:tailEnd/>
          </a:ln>
          <a:effectLst/>
        </p:spPr>
        <p:txBody>
          <a:bodyPr wrap="none" anchor="ctr"/>
          <a:lstStyle/>
          <a:p>
            <a:pPr>
              <a:defRPr/>
            </a:pPr>
            <a:endParaRPr lang="en-US"/>
          </a:p>
        </p:txBody>
      </p:sp>
      <p:sp>
        <p:nvSpPr>
          <p:cNvPr id="1033" name="Rectangle 9"/>
          <p:cNvSpPr>
            <a:spLocks noChangeArrowheads="1"/>
          </p:cNvSpPr>
          <p:nvPr/>
        </p:nvSpPr>
        <p:spPr bwMode="auto">
          <a:xfrm rot="5400000">
            <a:off x="4305300" y="2019300"/>
            <a:ext cx="533400" cy="9144000"/>
          </a:xfrm>
          <a:prstGeom prst="rect">
            <a:avLst/>
          </a:prstGeom>
          <a:noFill/>
          <a:ln w="3175">
            <a:solidFill>
              <a:schemeClr val="tx1"/>
            </a:solidFill>
            <a:miter lim="800000"/>
            <a:headEnd/>
            <a:tailEnd/>
          </a:ln>
          <a:effectLst/>
        </p:spPr>
        <p:txBody>
          <a:bodyPr wrap="none" anchor="ctr"/>
          <a:lstStyle/>
          <a:p>
            <a:pPr>
              <a:defRPr/>
            </a:pPr>
            <a:endParaRPr lang="en-US"/>
          </a:p>
        </p:txBody>
      </p:sp>
      <p:sp>
        <p:nvSpPr>
          <p:cNvPr id="1034" name="Rectangle 10"/>
          <p:cNvSpPr>
            <a:spLocks noChangeArrowheads="1"/>
          </p:cNvSpPr>
          <p:nvPr/>
        </p:nvSpPr>
        <p:spPr bwMode="auto">
          <a:xfrm rot="5400000">
            <a:off x="4038600" y="-4038600"/>
            <a:ext cx="1066800" cy="9144000"/>
          </a:xfrm>
          <a:prstGeom prst="rect">
            <a:avLst/>
          </a:prstGeom>
          <a:noFill/>
          <a:ln w="9525">
            <a:solidFill>
              <a:schemeClr val="tx1"/>
            </a:solidFill>
            <a:miter lim="800000"/>
            <a:headEnd/>
            <a:tailEnd/>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ransition/>
  <p:timing>
    <p:tnLst>
      <p:par>
        <p:cTn id="1" dur="indefinite" restart="never" nodeType="tmRoot"/>
      </p:par>
    </p:tnLst>
  </p:timing>
  <p:txStyles>
    <p:titleStyle>
      <a:lvl1pPr algn="ctr" rtl="0" eaLnBrk="1" fontAlgn="base" hangingPunct="1">
        <a:spcBef>
          <a:spcPct val="0"/>
        </a:spcBef>
        <a:spcAft>
          <a:spcPct val="0"/>
        </a:spcAft>
        <a:defRPr sz="3600" b="1">
          <a:solidFill>
            <a:schemeClr val="tx2"/>
          </a:solidFill>
          <a:latin typeface="+mj-lt"/>
          <a:ea typeface="+mj-ea"/>
          <a:cs typeface="+mj-cs"/>
        </a:defRPr>
      </a:lvl1pPr>
      <a:lvl2pPr algn="ctr" rtl="0" eaLnBrk="1" fontAlgn="base" hangingPunct="1">
        <a:spcBef>
          <a:spcPct val="0"/>
        </a:spcBef>
        <a:spcAft>
          <a:spcPct val="0"/>
        </a:spcAft>
        <a:defRPr sz="3600" b="1">
          <a:solidFill>
            <a:schemeClr val="tx2"/>
          </a:solidFill>
          <a:latin typeface="Arial Narrow" pitchFamily="34" charset="0"/>
        </a:defRPr>
      </a:lvl2pPr>
      <a:lvl3pPr algn="ctr" rtl="0" eaLnBrk="1" fontAlgn="base" hangingPunct="1">
        <a:spcBef>
          <a:spcPct val="0"/>
        </a:spcBef>
        <a:spcAft>
          <a:spcPct val="0"/>
        </a:spcAft>
        <a:defRPr sz="3600" b="1">
          <a:solidFill>
            <a:schemeClr val="tx2"/>
          </a:solidFill>
          <a:latin typeface="Arial Narrow" pitchFamily="34" charset="0"/>
        </a:defRPr>
      </a:lvl3pPr>
      <a:lvl4pPr algn="ctr" rtl="0" eaLnBrk="1" fontAlgn="base" hangingPunct="1">
        <a:spcBef>
          <a:spcPct val="0"/>
        </a:spcBef>
        <a:spcAft>
          <a:spcPct val="0"/>
        </a:spcAft>
        <a:defRPr sz="3600" b="1">
          <a:solidFill>
            <a:schemeClr val="tx2"/>
          </a:solidFill>
          <a:latin typeface="Arial Narrow" pitchFamily="34" charset="0"/>
        </a:defRPr>
      </a:lvl4pPr>
      <a:lvl5pPr algn="ctr" rtl="0" eaLnBrk="1" fontAlgn="base" hangingPunct="1">
        <a:spcBef>
          <a:spcPct val="0"/>
        </a:spcBef>
        <a:spcAft>
          <a:spcPct val="0"/>
        </a:spcAft>
        <a:defRPr sz="3600" b="1">
          <a:solidFill>
            <a:schemeClr val="tx2"/>
          </a:solidFill>
          <a:latin typeface="Arial Narrow" pitchFamily="34" charset="0"/>
        </a:defRPr>
      </a:lvl5pPr>
      <a:lvl6pPr marL="457200" algn="ctr" rtl="0" eaLnBrk="1" fontAlgn="base" hangingPunct="1">
        <a:spcBef>
          <a:spcPct val="0"/>
        </a:spcBef>
        <a:spcAft>
          <a:spcPct val="0"/>
        </a:spcAft>
        <a:defRPr sz="3600" b="1">
          <a:solidFill>
            <a:schemeClr val="tx2"/>
          </a:solidFill>
          <a:latin typeface="Arial Narrow" pitchFamily="34" charset="0"/>
        </a:defRPr>
      </a:lvl6pPr>
      <a:lvl7pPr marL="914400" algn="ctr" rtl="0" eaLnBrk="1" fontAlgn="base" hangingPunct="1">
        <a:spcBef>
          <a:spcPct val="0"/>
        </a:spcBef>
        <a:spcAft>
          <a:spcPct val="0"/>
        </a:spcAft>
        <a:defRPr sz="3600" b="1">
          <a:solidFill>
            <a:schemeClr val="tx2"/>
          </a:solidFill>
          <a:latin typeface="Arial Narrow" pitchFamily="34" charset="0"/>
        </a:defRPr>
      </a:lvl7pPr>
      <a:lvl8pPr marL="1371600" algn="ctr" rtl="0" eaLnBrk="1" fontAlgn="base" hangingPunct="1">
        <a:spcBef>
          <a:spcPct val="0"/>
        </a:spcBef>
        <a:spcAft>
          <a:spcPct val="0"/>
        </a:spcAft>
        <a:defRPr sz="3600" b="1">
          <a:solidFill>
            <a:schemeClr val="tx2"/>
          </a:solidFill>
          <a:latin typeface="Arial Narrow" pitchFamily="34" charset="0"/>
        </a:defRPr>
      </a:lvl8pPr>
      <a:lvl9pPr marL="1828800" algn="ctr" rtl="0" eaLnBrk="1" fontAlgn="base" hangingPunct="1">
        <a:spcBef>
          <a:spcPct val="0"/>
        </a:spcBef>
        <a:spcAft>
          <a:spcPct val="0"/>
        </a:spcAft>
        <a:defRPr sz="3600" b="1">
          <a:solidFill>
            <a:schemeClr val="tx2"/>
          </a:solidFill>
          <a:latin typeface="Arial Narrow" pitchFamily="34" charset="0"/>
        </a:defRPr>
      </a:lvl9pPr>
    </p:titleStyle>
    <p:bodyStyle>
      <a:lvl1pPr marL="342900" indent="-342900" algn="l" rtl="0" eaLnBrk="1" fontAlgn="base" hangingPunct="1">
        <a:spcBef>
          <a:spcPct val="20000"/>
        </a:spcBef>
        <a:spcAft>
          <a:spcPct val="0"/>
        </a:spcAft>
        <a:buChar char="•"/>
        <a:defRPr sz="28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6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2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1a%20Agenda%20Format.doc"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1b%20Meeting%20Notice%20Procedure%20REV%20Nov%202012.do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2c%20COSA%20PP%202011.po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4a%20Media%20Tips%20handout.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youtube.com/watch?v=BbaA_ZZ6cKk"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ctrTitle"/>
          </p:nvPr>
        </p:nvSpPr>
        <p:spPr>
          <a:xfrm>
            <a:off x="1828800" y="3124200"/>
            <a:ext cx="5562600" cy="914400"/>
          </a:xfrm>
        </p:spPr>
        <p:txBody>
          <a:bodyPr/>
          <a:lstStyle/>
          <a:p>
            <a:r>
              <a:rPr lang="en-US" dirty="0" smtClean="0"/>
              <a:t>Board &amp; Commission Policy Overview and </a:t>
            </a:r>
            <a:br>
              <a:rPr lang="en-US" dirty="0" smtClean="0"/>
            </a:br>
            <a:r>
              <a:rPr lang="en-US" dirty="0" smtClean="0"/>
              <a:t>Meeting Room Decorum Training </a:t>
            </a:r>
          </a:p>
        </p:txBody>
      </p:sp>
      <p:sp>
        <p:nvSpPr>
          <p:cNvPr id="14338" name="Rectangle 3"/>
          <p:cNvSpPr>
            <a:spLocks noGrp="1" noChangeArrowheads="1"/>
          </p:cNvSpPr>
          <p:nvPr>
            <p:ph type="subTitle" idx="1"/>
          </p:nvPr>
        </p:nvSpPr>
        <p:spPr>
          <a:xfrm>
            <a:off x="2209800" y="5181600"/>
            <a:ext cx="4648200" cy="635000"/>
          </a:xfrm>
        </p:spPr>
        <p:txBody>
          <a:bodyPr/>
          <a:lstStyle/>
          <a:p>
            <a:pPr eaLnBrk="1" hangingPunct="1"/>
            <a:r>
              <a:rPr lang="en-US" dirty="0" smtClean="0"/>
              <a:t>August 27, 2013</a:t>
            </a:r>
          </a:p>
        </p:txBody>
      </p:sp>
    </p:spTree>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idx="4294967295"/>
          </p:nvPr>
        </p:nvSpPr>
        <p:spPr/>
        <p:txBody>
          <a:bodyPr/>
          <a:lstStyle/>
          <a:p>
            <a:r>
              <a:rPr lang="en-US" dirty="0" smtClean="0"/>
              <a:t>5 </a:t>
            </a:r>
            <a:r>
              <a:rPr lang="en-US" dirty="0" smtClean="0"/>
              <a:t>KEY POINTS</a:t>
            </a:r>
          </a:p>
        </p:txBody>
      </p:sp>
      <p:sp>
        <p:nvSpPr>
          <p:cNvPr id="41987" name="Rectangle 3"/>
          <p:cNvSpPr>
            <a:spLocks noGrp="1" noChangeArrowheads="1"/>
          </p:cNvSpPr>
          <p:nvPr>
            <p:ph type="body" idx="4294967295"/>
          </p:nvPr>
        </p:nvSpPr>
        <p:spPr/>
        <p:txBody>
          <a:bodyPr/>
          <a:lstStyle/>
          <a:p>
            <a:endParaRPr lang="en-US" dirty="0" smtClean="0"/>
          </a:p>
          <a:p>
            <a:endParaRPr lang="en-US" dirty="0" smtClean="0"/>
          </a:p>
          <a:p>
            <a:r>
              <a:rPr lang="en-US" dirty="0" smtClean="0"/>
              <a:t>Agenda</a:t>
            </a:r>
          </a:p>
          <a:p>
            <a:r>
              <a:rPr lang="en-US" dirty="0" smtClean="0"/>
              <a:t>Meeting Decorum</a:t>
            </a:r>
          </a:p>
          <a:p>
            <a:r>
              <a:rPr lang="en-US" dirty="0" smtClean="0"/>
              <a:t>Meeting Technology Needs</a:t>
            </a:r>
          </a:p>
          <a:p>
            <a:r>
              <a:rPr lang="en-US" dirty="0" smtClean="0"/>
              <a:t>Government Access Channel/Public </a:t>
            </a:r>
            <a:r>
              <a:rPr lang="en-US" dirty="0" smtClean="0"/>
              <a:t>Information/Social Media</a:t>
            </a:r>
            <a:endParaRPr lang="en-US" dirty="0" smtClean="0"/>
          </a:p>
          <a:p>
            <a:r>
              <a:rPr lang="en-US" dirty="0" smtClean="0"/>
              <a:t>Meeting Protocol</a:t>
            </a:r>
          </a:p>
        </p:txBody>
      </p:sp>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sz="3000" u="sng" dirty="0" smtClean="0">
                <a:solidFill>
                  <a:schemeClr val="tx1"/>
                </a:solidFill>
                <a:latin typeface="+mn-lt"/>
                <a:hlinkClick r:id="rId3" action="ppaction://hlinkfile"/>
              </a:rPr>
              <a:t>Format/Template</a:t>
            </a:r>
            <a:endParaRPr lang="en-US" sz="3000" u="sng" dirty="0" smtClean="0">
              <a:solidFill>
                <a:schemeClr val="tx1"/>
              </a:solidFill>
              <a:latin typeface="+mn-lt"/>
            </a:endParaRPr>
          </a:p>
          <a:p>
            <a:pPr lvl="1"/>
            <a:r>
              <a:rPr lang="en-US" dirty="0" smtClean="0"/>
              <a:t>Cover Memo and Captions</a:t>
            </a:r>
            <a:endParaRPr lang="en-US" dirty="0" smtClean="0">
              <a:solidFill>
                <a:schemeClr val="tx1"/>
              </a:solidFill>
              <a:latin typeface="+mn-lt"/>
            </a:endParaRPr>
          </a:p>
          <a:p>
            <a:r>
              <a:rPr lang="en-US" sz="3000" u="sng" dirty="0" smtClean="0">
                <a:solidFill>
                  <a:schemeClr val="tx1"/>
                </a:solidFill>
                <a:latin typeface="+mn-lt"/>
                <a:hlinkClick r:id="rId4" action="ppaction://hlinkfile"/>
              </a:rPr>
              <a:t>Meeting Notice Procedure/Checklist</a:t>
            </a:r>
            <a:endParaRPr lang="en-US" sz="3000" dirty="0" smtClean="0">
              <a:solidFill>
                <a:schemeClr val="tx1"/>
              </a:solidFill>
              <a:latin typeface="+mn-lt"/>
            </a:endParaRPr>
          </a:p>
          <a:p>
            <a:r>
              <a:rPr lang="en-US" sz="3000" u="sng" dirty="0" smtClean="0">
                <a:solidFill>
                  <a:schemeClr val="tx1"/>
                </a:solidFill>
                <a:latin typeface="+mn-lt"/>
              </a:rPr>
              <a:t>Open Meetings Act</a:t>
            </a:r>
          </a:p>
          <a:p>
            <a:pPr lvl="2"/>
            <a:r>
              <a:rPr lang="en-US" dirty="0" smtClean="0">
                <a:solidFill>
                  <a:schemeClr val="tx1"/>
                </a:solidFill>
                <a:latin typeface="+mn-lt"/>
              </a:rPr>
              <a:t>Notice Requirement</a:t>
            </a:r>
          </a:p>
          <a:p>
            <a:pPr lvl="2"/>
            <a:r>
              <a:rPr lang="en-US" dirty="0" smtClean="0">
                <a:solidFill>
                  <a:schemeClr val="tx1"/>
                </a:solidFill>
                <a:latin typeface="+mn-lt"/>
              </a:rPr>
              <a:t>Designated Location</a:t>
            </a:r>
          </a:p>
          <a:p>
            <a:pPr lvl="2"/>
            <a:r>
              <a:rPr lang="en-US" dirty="0" smtClean="0">
                <a:solidFill>
                  <a:schemeClr val="tx1"/>
                </a:solidFill>
                <a:latin typeface="+mn-lt"/>
              </a:rPr>
              <a:t>Consent Items vs. Regular/Discussion Items</a:t>
            </a:r>
          </a:p>
          <a:p>
            <a:pPr lvl="2"/>
            <a:r>
              <a:rPr lang="en-US" dirty="0" smtClean="0">
                <a:solidFill>
                  <a:schemeClr val="tx1"/>
                </a:solidFill>
                <a:latin typeface="+mn-lt"/>
              </a:rPr>
              <a:t>Executive Session Items</a:t>
            </a:r>
          </a:p>
          <a:p>
            <a:pPr lvl="2"/>
            <a:r>
              <a:rPr lang="en-US" dirty="0" smtClean="0">
                <a:solidFill>
                  <a:schemeClr val="tx1"/>
                </a:solidFill>
                <a:latin typeface="+mn-lt"/>
              </a:rPr>
              <a:t>Violation of Open Meetings Act</a:t>
            </a:r>
          </a:p>
          <a:p>
            <a:pPr lvl="3"/>
            <a:r>
              <a:rPr lang="en-US" dirty="0" smtClean="0">
                <a:solidFill>
                  <a:schemeClr val="tx1"/>
                </a:solidFill>
                <a:latin typeface="+mn-lt"/>
              </a:rPr>
              <a:t>Discussion of items once meeting adjourned</a:t>
            </a:r>
          </a:p>
          <a:p>
            <a:pPr lvl="3"/>
            <a:r>
              <a:rPr lang="en-US" dirty="0" smtClean="0">
                <a:solidFill>
                  <a:schemeClr val="tx1"/>
                </a:solidFill>
                <a:latin typeface="+mn-lt"/>
                <a:ea typeface="+mn-ea"/>
                <a:cs typeface="+mn-cs"/>
              </a:rPr>
              <a:t>Public Comment vs. Agenda items</a:t>
            </a:r>
            <a:endParaRPr lang="en-US" sz="6000" dirty="0" smtClean="0">
              <a:solidFill>
                <a:schemeClr val="tx1"/>
              </a:solidFill>
              <a:latin typeface="+mn-lt"/>
            </a:endParaRPr>
          </a:p>
          <a:p>
            <a:endParaRPr lang="en-US" dirty="0"/>
          </a:p>
        </p:txBody>
      </p:sp>
    </p:spTree>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342900" lvl="1" indent="-342900"/>
            <a:endParaRPr lang="en-US" sz="2800" dirty="0" smtClean="0">
              <a:solidFill>
                <a:schemeClr val="tx1"/>
              </a:solidFill>
              <a:latin typeface="+mn-lt"/>
            </a:endParaRPr>
          </a:p>
          <a:p>
            <a:pPr marL="342900" lvl="1" indent="-342900"/>
            <a:r>
              <a:rPr lang="en-US" sz="2800" dirty="0" smtClean="0">
                <a:solidFill>
                  <a:schemeClr val="tx1"/>
                </a:solidFill>
                <a:latin typeface="+mn-lt"/>
              </a:rPr>
              <a:t>Available </a:t>
            </a:r>
            <a:r>
              <a:rPr lang="en-US" sz="2800" dirty="0" smtClean="0">
                <a:solidFill>
                  <a:schemeClr val="tx1"/>
                </a:solidFill>
                <a:latin typeface="+mn-lt"/>
              </a:rPr>
              <a:t>Resources</a:t>
            </a:r>
          </a:p>
          <a:p>
            <a:pPr lvl="2"/>
            <a:r>
              <a:rPr lang="en-US" dirty="0" smtClean="0">
                <a:latin typeface="+mn-lt"/>
              </a:rPr>
              <a:t>Open Meetings Act at a Glance/TML</a:t>
            </a:r>
          </a:p>
          <a:p>
            <a:pPr lvl="2"/>
            <a:r>
              <a:rPr lang="en-US" dirty="0" smtClean="0">
                <a:latin typeface="+mn-lt"/>
              </a:rPr>
              <a:t>City Council Minutes on Web &amp; Network</a:t>
            </a:r>
          </a:p>
          <a:p>
            <a:pPr lvl="2"/>
            <a:r>
              <a:rPr lang="en-US" dirty="0" smtClean="0">
                <a:latin typeface="+mn-lt"/>
              </a:rPr>
              <a:t>Ordinances &amp; Resolutions on Network</a:t>
            </a:r>
          </a:p>
          <a:p>
            <a:pPr lvl="2"/>
            <a:r>
              <a:rPr lang="en-US" dirty="0" smtClean="0">
                <a:latin typeface="+mn-lt"/>
              </a:rPr>
              <a:t>Adopting Rules of Procedure</a:t>
            </a:r>
          </a:p>
          <a:p>
            <a:pPr lvl="2"/>
            <a:r>
              <a:rPr lang="en-US" dirty="0" smtClean="0">
                <a:latin typeface="+mn-lt"/>
              </a:rPr>
              <a:t>Board Member Handbook</a:t>
            </a:r>
          </a:p>
          <a:p>
            <a:pPr lvl="2"/>
            <a:r>
              <a:rPr lang="en-US" dirty="0" smtClean="0">
                <a:latin typeface="+mn-lt"/>
              </a:rPr>
              <a:t>Code of Ethics Policy</a:t>
            </a:r>
          </a:p>
          <a:p>
            <a:pPr lvl="2"/>
            <a:r>
              <a:rPr lang="en-US" dirty="0" smtClean="0">
                <a:latin typeface="+mn-lt"/>
              </a:rPr>
              <a:t>Parliamentary Rules – Simplified</a:t>
            </a:r>
          </a:p>
          <a:p>
            <a:pPr lvl="2"/>
            <a:r>
              <a:rPr lang="en-US" dirty="0" smtClean="0">
                <a:latin typeface="+mn-lt"/>
              </a:rPr>
              <a:t>Parliamentary Rules – Cheat Sheet</a:t>
            </a:r>
          </a:p>
          <a:p>
            <a:endParaRPr lang="en-US" dirty="0"/>
          </a:p>
        </p:txBody>
      </p:sp>
    </p:spTree>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Decorum</a:t>
            </a:r>
            <a:endParaRPr lang="en-US" dirty="0"/>
          </a:p>
        </p:txBody>
      </p:sp>
      <p:sp>
        <p:nvSpPr>
          <p:cNvPr id="3" name="Content Placeholder 2"/>
          <p:cNvSpPr>
            <a:spLocks noGrp="1"/>
          </p:cNvSpPr>
          <p:nvPr>
            <p:ph idx="1"/>
          </p:nvPr>
        </p:nvSpPr>
        <p:spPr/>
        <p:txBody>
          <a:bodyPr/>
          <a:lstStyle/>
          <a:p>
            <a:pPr lvl="1"/>
            <a:endParaRPr lang="en-US" sz="2800" dirty="0" smtClean="0">
              <a:solidFill>
                <a:schemeClr val="tx1"/>
              </a:solidFill>
              <a:latin typeface="+mn-lt"/>
            </a:endParaRPr>
          </a:p>
          <a:p>
            <a:pPr lvl="1"/>
            <a:r>
              <a:rPr lang="en-US" sz="2800" dirty="0" smtClean="0">
                <a:solidFill>
                  <a:schemeClr val="tx1"/>
                </a:solidFill>
                <a:latin typeface="+mn-lt"/>
              </a:rPr>
              <a:t>Rules </a:t>
            </a:r>
            <a:r>
              <a:rPr lang="en-US" sz="2800" dirty="0" smtClean="0">
                <a:solidFill>
                  <a:schemeClr val="tx1"/>
                </a:solidFill>
                <a:latin typeface="+mn-lt"/>
              </a:rPr>
              <a:t>and </a:t>
            </a:r>
            <a:r>
              <a:rPr lang="en-US" sz="2800" dirty="0" smtClean="0">
                <a:solidFill>
                  <a:schemeClr val="tx1"/>
                </a:solidFill>
                <a:latin typeface="+mn-lt"/>
              </a:rPr>
              <a:t>Procedures</a:t>
            </a:r>
          </a:p>
          <a:p>
            <a:pPr lvl="1"/>
            <a:r>
              <a:rPr lang="en-US" sz="2800" dirty="0" smtClean="0">
                <a:solidFill>
                  <a:schemeClr val="tx1"/>
                </a:solidFill>
                <a:latin typeface="+mn-lt"/>
              </a:rPr>
              <a:t>Consideration </a:t>
            </a:r>
            <a:r>
              <a:rPr lang="en-US" sz="2800" dirty="0" smtClean="0">
                <a:solidFill>
                  <a:schemeClr val="tx1"/>
                </a:solidFill>
                <a:latin typeface="+mn-lt"/>
              </a:rPr>
              <a:t>of participants and public’s </a:t>
            </a:r>
            <a:r>
              <a:rPr lang="en-US" sz="2800" dirty="0" smtClean="0">
                <a:solidFill>
                  <a:schemeClr val="tx1"/>
                </a:solidFill>
                <a:latin typeface="+mn-lt"/>
              </a:rPr>
              <a:t>time</a:t>
            </a:r>
          </a:p>
          <a:p>
            <a:pPr lvl="1"/>
            <a:r>
              <a:rPr lang="en-US" sz="2800" dirty="0" smtClean="0"/>
              <a:t>Public Comment </a:t>
            </a:r>
            <a:r>
              <a:rPr lang="en-US" sz="2800" dirty="0" smtClean="0"/>
              <a:t>Period</a:t>
            </a:r>
          </a:p>
          <a:p>
            <a:pPr lvl="2"/>
            <a:r>
              <a:rPr lang="en-US" dirty="0" smtClean="0"/>
              <a:t>Include statement in agenda and Read statement at the beginning of the meeting</a:t>
            </a:r>
          </a:p>
          <a:p>
            <a:pPr lvl="2"/>
            <a:r>
              <a:rPr lang="en-US" dirty="0" smtClean="0"/>
              <a:t>Remind speakers that remarks </a:t>
            </a:r>
            <a:r>
              <a:rPr lang="en-US" dirty="0" smtClean="0"/>
              <a:t>by each citizen </a:t>
            </a:r>
            <a:r>
              <a:rPr lang="en-US" dirty="0" smtClean="0"/>
              <a:t>are limited to </a:t>
            </a:r>
            <a:r>
              <a:rPr lang="en-US" dirty="0" smtClean="0"/>
              <a:t>three to five minutes, unless waived by a council member for all speaking on that matter.  No individual will be allowed to speak more than once on any one subject until every citizen wishing to comment has done so. </a:t>
            </a:r>
          </a:p>
          <a:p>
            <a:pPr lvl="1"/>
            <a:endParaRPr lang="en-US" sz="2800" dirty="0" smtClean="0">
              <a:solidFill>
                <a:schemeClr val="tx1"/>
              </a:solidFill>
              <a:latin typeface="+mn-lt"/>
            </a:endParaRPr>
          </a:p>
          <a:p>
            <a:endParaRPr lang="en-US" dirty="0"/>
          </a:p>
        </p:txBody>
      </p:sp>
    </p:spTree>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4400" dirty="0" smtClean="0">
                <a:solidFill>
                  <a:schemeClr val="tx1"/>
                </a:solidFill>
              </a:rPr>
              <a:t>Meeting Technology Needs</a:t>
            </a:r>
          </a:p>
        </p:txBody>
      </p:sp>
      <p:sp>
        <p:nvSpPr>
          <p:cNvPr id="3" name="Content Placeholder 2"/>
          <p:cNvSpPr>
            <a:spLocks noGrp="1"/>
          </p:cNvSpPr>
          <p:nvPr>
            <p:ph idx="1"/>
          </p:nvPr>
        </p:nvSpPr>
        <p:spPr/>
        <p:txBody>
          <a:bodyPr/>
          <a:lstStyle/>
          <a:p>
            <a:pPr lvl="1"/>
            <a:endParaRPr lang="en-US" sz="2800" dirty="0" smtClean="0">
              <a:solidFill>
                <a:schemeClr val="tx1"/>
              </a:solidFill>
              <a:latin typeface="+mn-lt"/>
            </a:endParaRPr>
          </a:p>
          <a:p>
            <a:pPr lvl="1"/>
            <a:r>
              <a:rPr lang="en-US" sz="2800" dirty="0" smtClean="0">
                <a:solidFill>
                  <a:schemeClr val="tx1"/>
                </a:solidFill>
                <a:latin typeface="+mn-lt"/>
              </a:rPr>
              <a:t>Security Breach of City Network &amp; Equipment</a:t>
            </a:r>
          </a:p>
          <a:p>
            <a:pPr lvl="1"/>
            <a:r>
              <a:rPr lang="en-US" sz="2800" dirty="0" smtClean="0">
                <a:solidFill>
                  <a:schemeClr val="tx1"/>
                </a:solidFill>
                <a:latin typeface="+mn-lt"/>
              </a:rPr>
              <a:t>Do not assume technology capabilities </a:t>
            </a:r>
          </a:p>
          <a:p>
            <a:pPr lvl="2"/>
            <a:r>
              <a:rPr lang="en-US" dirty="0" smtClean="0">
                <a:solidFill>
                  <a:schemeClr val="tx1"/>
                </a:solidFill>
                <a:latin typeface="+mn-lt"/>
              </a:rPr>
              <a:t>Flash drive/DVD/CD</a:t>
            </a:r>
            <a:endParaRPr lang="en-US" dirty="0" smtClean="0">
              <a:solidFill>
                <a:schemeClr val="tx1"/>
              </a:solidFill>
              <a:latin typeface="+mn-lt"/>
            </a:endParaRPr>
          </a:p>
          <a:p>
            <a:pPr lvl="1"/>
            <a:r>
              <a:rPr lang="en-US" sz="2800" dirty="0" err="1" smtClean="0">
                <a:solidFill>
                  <a:schemeClr val="tx1"/>
                </a:solidFill>
                <a:latin typeface="+mn-lt"/>
              </a:rPr>
              <a:t>Powerpoint</a:t>
            </a:r>
            <a:r>
              <a:rPr lang="en-US" sz="2800" dirty="0" smtClean="0">
                <a:solidFill>
                  <a:schemeClr val="tx1"/>
                </a:solidFill>
                <a:latin typeface="+mn-lt"/>
              </a:rPr>
              <a:t> presentations</a:t>
            </a:r>
          </a:p>
          <a:p>
            <a:pPr lvl="2"/>
            <a:r>
              <a:rPr lang="en-US" dirty="0" smtClean="0">
                <a:solidFill>
                  <a:schemeClr val="tx1"/>
                </a:solidFill>
                <a:latin typeface="+mn-lt"/>
                <a:hlinkClick r:id="rId2" action="ppaction://hlinkpres?slideindex=1&amp;slidetitle="/>
              </a:rPr>
              <a:t>Templates </a:t>
            </a:r>
            <a:endParaRPr lang="en-US" dirty="0" smtClean="0">
              <a:solidFill>
                <a:schemeClr val="tx1"/>
              </a:solidFill>
              <a:latin typeface="+mn-lt"/>
            </a:endParaRPr>
          </a:p>
          <a:p>
            <a:pPr lvl="2"/>
            <a:r>
              <a:rPr lang="en-US" dirty="0" smtClean="0">
                <a:solidFill>
                  <a:schemeClr val="tx1"/>
                </a:solidFill>
                <a:latin typeface="+mn-lt"/>
              </a:rPr>
              <a:t>Required approval by Public Information staff</a:t>
            </a:r>
          </a:p>
          <a:p>
            <a:pPr lvl="2"/>
            <a:r>
              <a:rPr lang="en-US" dirty="0" smtClean="0">
                <a:solidFill>
                  <a:schemeClr val="tx1"/>
                </a:solidFill>
                <a:latin typeface="+mn-lt"/>
              </a:rPr>
              <a:t>Deadline to submit presentation</a:t>
            </a:r>
          </a:p>
          <a:p>
            <a:endParaRPr lang="en-US" dirty="0"/>
          </a:p>
        </p:txBody>
      </p:sp>
    </p:spTree>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763000" cy="1066800"/>
          </a:xfrm>
        </p:spPr>
        <p:txBody>
          <a:bodyPr/>
          <a:lstStyle/>
          <a:p>
            <a:pPr lvl="0"/>
            <a:r>
              <a:rPr lang="en-US" sz="3200" dirty="0" smtClean="0">
                <a:solidFill>
                  <a:schemeClr val="tx1"/>
                </a:solidFill>
                <a:latin typeface="+mn-lt"/>
                <a:ea typeface="+mn-ea"/>
                <a:cs typeface="+mn-cs"/>
              </a:rPr>
              <a:t>Government Access Channel/Public Information</a:t>
            </a:r>
            <a:endParaRPr lang="en-US" sz="3200" dirty="0"/>
          </a:p>
        </p:txBody>
      </p:sp>
      <p:sp>
        <p:nvSpPr>
          <p:cNvPr id="3" name="Content Placeholder 2"/>
          <p:cNvSpPr>
            <a:spLocks noGrp="1"/>
          </p:cNvSpPr>
          <p:nvPr>
            <p:ph idx="1"/>
          </p:nvPr>
        </p:nvSpPr>
        <p:spPr>
          <a:xfrm>
            <a:off x="762000" y="1752600"/>
            <a:ext cx="7620000" cy="4572000"/>
          </a:xfrm>
        </p:spPr>
        <p:txBody>
          <a:bodyPr/>
          <a:lstStyle/>
          <a:p>
            <a:pPr lvl="1"/>
            <a:r>
              <a:rPr lang="en-US" sz="2800" dirty="0" smtClean="0">
                <a:solidFill>
                  <a:schemeClr val="tx1"/>
                </a:solidFill>
                <a:latin typeface="+mn-lt"/>
                <a:hlinkClick r:id="rId2" action="ppaction://hlinkfile"/>
              </a:rPr>
              <a:t>Media Training</a:t>
            </a:r>
            <a:endParaRPr lang="en-US" sz="2800" dirty="0" smtClean="0">
              <a:solidFill>
                <a:schemeClr val="tx1"/>
              </a:solidFill>
              <a:latin typeface="+mn-lt"/>
            </a:endParaRPr>
          </a:p>
          <a:p>
            <a:pPr lvl="1"/>
            <a:r>
              <a:rPr lang="en-US" sz="2800" dirty="0" smtClean="0">
                <a:solidFill>
                  <a:schemeClr val="tx1"/>
                </a:solidFill>
                <a:latin typeface="+mn-lt"/>
              </a:rPr>
              <a:t>Professional Appearance</a:t>
            </a:r>
          </a:p>
          <a:p>
            <a:pPr lvl="1"/>
            <a:r>
              <a:rPr lang="en-US" sz="2800" dirty="0" smtClean="0">
                <a:solidFill>
                  <a:schemeClr val="tx1"/>
                </a:solidFill>
                <a:latin typeface="+mn-lt"/>
              </a:rPr>
              <a:t>Microphone </a:t>
            </a:r>
            <a:endParaRPr lang="en-US" sz="2800" dirty="0" smtClean="0"/>
          </a:p>
          <a:p>
            <a:pPr lvl="2"/>
            <a:r>
              <a:rPr lang="en-US" dirty="0" smtClean="0"/>
              <a:t>Ensure that</a:t>
            </a:r>
            <a:r>
              <a:rPr lang="en-US" b="1" dirty="0" smtClean="0"/>
              <a:t> microphones are on </a:t>
            </a:r>
            <a:r>
              <a:rPr lang="en-US" dirty="0" smtClean="0"/>
              <a:t>and</a:t>
            </a:r>
            <a:r>
              <a:rPr lang="en-US" b="1" dirty="0" smtClean="0"/>
              <a:t> </a:t>
            </a:r>
            <a:r>
              <a:rPr lang="en-US" dirty="0" smtClean="0"/>
              <a:t>aimed at the appropriate board member,</a:t>
            </a:r>
            <a:r>
              <a:rPr lang="en-US" b="1" dirty="0" smtClean="0"/>
              <a:t> </a:t>
            </a:r>
            <a:r>
              <a:rPr lang="en-US" dirty="0" smtClean="0"/>
              <a:t>and</a:t>
            </a:r>
            <a:r>
              <a:rPr lang="en-US" b="1" dirty="0" smtClean="0"/>
              <a:t> </a:t>
            </a:r>
            <a:r>
              <a:rPr lang="en-US" dirty="0" smtClean="0"/>
              <a:t>that</a:t>
            </a:r>
            <a:r>
              <a:rPr lang="en-US" b="1" dirty="0" smtClean="0"/>
              <a:t> members talk directly into the </a:t>
            </a:r>
            <a:r>
              <a:rPr lang="en-US" b="1" dirty="0" smtClean="0"/>
              <a:t>microphone.</a:t>
            </a:r>
            <a:endParaRPr lang="en-US" dirty="0" smtClean="0">
              <a:solidFill>
                <a:schemeClr val="tx1"/>
              </a:solidFill>
              <a:latin typeface="+mn-lt"/>
            </a:endParaRPr>
          </a:p>
          <a:p>
            <a:endParaRPr lang="en-US" dirty="0"/>
          </a:p>
        </p:txBody>
      </p:sp>
    </p:spTree>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Meeting Protocol</a:t>
            </a:r>
            <a:endParaRPr lang="en-US" dirty="0"/>
          </a:p>
        </p:txBody>
      </p:sp>
      <p:sp>
        <p:nvSpPr>
          <p:cNvPr id="3" name="Content Placeholder 2"/>
          <p:cNvSpPr>
            <a:spLocks noGrp="1"/>
          </p:cNvSpPr>
          <p:nvPr>
            <p:ph idx="1"/>
          </p:nvPr>
        </p:nvSpPr>
        <p:spPr/>
        <p:txBody>
          <a:bodyPr/>
          <a:lstStyle/>
          <a:p>
            <a:endParaRPr lang="en-US" dirty="0" smtClean="0"/>
          </a:p>
          <a:p>
            <a:r>
              <a:rPr lang="en-US" dirty="0" smtClean="0"/>
              <a:t>Meet </a:t>
            </a:r>
            <a:r>
              <a:rPr lang="en-US" dirty="0" smtClean="0"/>
              <a:t>with you chairman to discuss the meeting protocol</a:t>
            </a:r>
          </a:p>
          <a:p>
            <a:r>
              <a:rPr lang="en-US" dirty="0" smtClean="0"/>
              <a:t>If needed, work with individual board members</a:t>
            </a:r>
          </a:p>
          <a:p>
            <a:r>
              <a:rPr lang="en-US" dirty="0" smtClean="0"/>
              <a:t>Review the protocol during orientation</a:t>
            </a:r>
            <a:br>
              <a:rPr lang="en-US" dirty="0" smtClean="0"/>
            </a:br>
            <a:endParaRPr lang="en-US" dirty="0"/>
          </a:p>
        </p:txBody>
      </p:sp>
    </p:spTree>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u="sng" dirty="0" smtClean="0">
                <a:solidFill>
                  <a:schemeClr val="accent2"/>
                </a:solidFill>
                <a:hlinkClick r:id="rId2"/>
              </a:rPr>
              <a:t>http://youtu.be/BbaA_ZZ6cKk</a:t>
            </a:r>
            <a:endParaRPr lang="en-US" u="sng" dirty="0">
              <a:solidFill>
                <a:schemeClr val="accent2"/>
              </a:solidFill>
            </a:endParaRPr>
          </a:p>
        </p:txBody>
      </p:sp>
    </p:spTree>
  </p:cSld>
  <p:clrMapOvr>
    <a:masterClrMapping/>
  </p:clrMapOvr>
  <p:transition>
    <p:fade thruBlk="1"/>
  </p:transition>
  <p:timing>
    <p:tnLst>
      <p:par>
        <p:cTn id="1" dur="indefinite" restart="never" nodeType="tmRoot"/>
      </p:par>
    </p:tnLst>
  </p:timing>
</p:sld>
</file>

<file path=ppt/theme/theme1.xml><?xml version="1.0" encoding="utf-8"?>
<a:theme xmlns:a="http://schemas.openxmlformats.org/drawingml/2006/main" name="2c COSA PP 2011">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Cloud skipper design template">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loud skipper design templat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loud skipper design 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loud skipper design templat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loud skipper design templat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loud skipper design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loud skipper design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loud skipper design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2c COSA PP 2011</Template>
  <TotalTime>945</TotalTime>
  <Words>599</Words>
  <Application>Microsoft Office PowerPoint</Application>
  <PresentationFormat>On-screen Show (4:3)</PresentationFormat>
  <Paragraphs>81</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2c COSA PP 2011</vt:lpstr>
      <vt:lpstr>Board &amp; Commission Policy Overview and  Meeting Room Decorum Training </vt:lpstr>
      <vt:lpstr>5 KEY POINTS</vt:lpstr>
      <vt:lpstr>Agenda</vt:lpstr>
      <vt:lpstr>Slide 4</vt:lpstr>
      <vt:lpstr>Meeting Decorum</vt:lpstr>
      <vt:lpstr>Meeting Technology Needs</vt:lpstr>
      <vt:lpstr>Government Access Channel/Public Information</vt:lpstr>
      <vt:lpstr>Meeting Protocol</vt:lpstr>
      <vt:lpstr>Slide 9</vt:lpstr>
    </vt:vector>
  </TitlesOfParts>
  <Company>Windows User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Board &amp; Commission Policy Overview and  Meeting Room Decorum Training</dc:title>
  <dc:creator>Ramirez, Alicia</dc:creator>
  <cp:lastModifiedBy>alicia.ramirez</cp:lastModifiedBy>
  <cp:revision>23</cp:revision>
  <cp:lastPrinted>1601-01-01T00:00:00Z</cp:lastPrinted>
  <dcterms:created xsi:type="dcterms:W3CDTF">2013-08-27T00:32:51Z</dcterms:created>
  <dcterms:modified xsi:type="dcterms:W3CDTF">2013-08-27T16:27:41Z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TC062560581033</vt:lpwstr>
  </property>
</Properties>
</file>