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3" r:id="rId2"/>
    <p:sldId id="277" r:id="rId3"/>
    <p:sldId id="278" r:id="rId4"/>
    <p:sldId id="279" r:id="rId5"/>
    <p:sldId id="281" r:id="rId6"/>
    <p:sldId id="282" r:id="rId7"/>
    <p:sldId id="283" r:id="rId8"/>
    <p:sldId id="280" r:id="rId9"/>
    <p:sldId id="300" r:id="rId10"/>
    <p:sldId id="284" r:id="rId11"/>
    <p:sldId id="286" r:id="rId12"/>
    <p:sldId id="288" r:id="rId13"/>
    <p:sldId id="302" r:id="rId14"/>
    <p:sldId id="275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301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1486914389508414E-2"/>
          <c:y val="2.0841938815025184E-2"/>
          <c:w val="0.62871915122284849"/>
          <c:h val="0.87390898627425673"/>
        </c:manualLayout>
      </c:layout>
      <c:lineChart>
        <c:grouping val="standard"/>
        <c:ser>
          <c:idx val="0"/>
          <c:order val="0"/>
          <c:tx>
            <c:v>Annual Rainfall</c:v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Sheet1!$C$5:$C$25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Sheet1!$D$5:$D$25</c:f>
              <c:numCache>
                <c:formatCode>0.00</c:formatCode>
                <c:ptCount val="21"/>
                <c:pt idx="0">
                  <c:v>21.150000000000002</c:v>
                </c:pt>
                <c:pt idx="1">
                  <c:v>22.500000000000004</c:v>
                </c:pt>
                <c:pt idx="2">
                  <c:v>23.38</c:v>
                </c:pt>
                <c:pt idx="3">
                  <c:v>12.98</c:v>
                </c:pt>
                <c:pt idx="4">
                  <c:v>13.520000000000001</c:v>
                </c:pt>
                <c:pt idx="5">
                  <c:v>15.19</c:v>
                </c:pt>
                <c:pt idx="6">
                  <c:v>18.53</c:v>
                </c:pt>
                <c:pt idx="7">
                  <c:v>14.41</c:v>
                </c:pt>
                <c:pt idx="8">
                  <c:v>19.759999999999994</c:v>
                </c:pt>
                <c:pt idx="9">
                  <c:v>30.479999999999997</c:v>
                </c:pt>
                <c:pt idx="10">
                  <c:v>20.399999999999999</c:v>
                </c:pt>
                <c:pt idx="11">
                  <c:v>17.649999999999999</c:v>
                </c:pt>
                <c:pt idx="12">
                  <c:v>32.050000000000004</c:v>
                </c:pt>
                <c:pt idx="13">
                  <c:v>19</c:v>
                </c:pt>
                <c:pt idx="14">
                  <c:v>25.540000000000003</c:v>
                </c:pt>
                <c:pt idx="15">
                  <c:v>20.130000000000003</c:v>
                </c:pt>
                <c:pt idx="16">
                  <c:v>9.2299999999999986</c:v>
                </c:pt>
                <c:pt idx="17">
                  <c:v>21.959999999999994</c:v>
                </c:pt>
                <c:pt idx="18">
                  <c:v>19.799999999999994</c:v>
                </c:pt>
                <c:pt idx="19">
                  <c:v>16.709999999999994</c:v>
                </c:pt>
                <c:pt idx="20">
                  <c:v>25.52</c:v>
                </c:pt>
              </c:numCache>
            </c:numRef>
          </c:val>
        </c:ser>
        <c:ser>
          <c:idx val="1"/>
          <c:order val="1"/>
          <c:tx>
            <c:v>Average Rainfall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Sheet1!$C$5:$C$25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Sheet1!$E$5:$E$25</c:f>
              <c:numCache>
                <c:formatCode>General</c:formatCode>
                <c:ptCount val="21"/>
                <c:pt idx="0">
                  <c:v>20.93</c:v>
                </c:pt>
                <c:pt idx="1">
                  <c:v>20.93</c:v>
                </c:pt>
                <c:pt idx="2">
                  <c:v>20.93</c:v>
                </c:pt>
                <c:pt idx="3">
                  <c:v>20.93</c:v>
                </c:pt>
                <c:pt idx="4">
                  <c:v>20.93</c:v>
                </c:pt>
                <c:pt idx="5">
                  <c:v>20.93</c:v>
                </c:pt>
                <c:pt idx="6">
                  <c:v>20.93</c:v>
                </c:pt>
                <c:pt idx="7">
                  <c:v>20.93</c:v>
                </c:pt>
                <c:pt idx="8">
                  <c:v>20.93</c:v>
                </c:pt>
                <c:pt idx="9">
                  <c:v>20.93</c:v>
                </c:pt>
                <c:pt idx="10">
                  <c:v>20.93</c:v>
                </c:pt>
                <c:pt idx="11">
                  <c:v>20.93</c:v>
                </c:pt>
                <c:pt idx="12">
                  <c:v>20.93</c:v>
                </c:pt>
                <c:pt idx="13">
                  <c:v>20.93</c:v>
                </c:pt>
                <c:pt idx="14">
                  <c:v>20.93</c:v>
                </c:pt>
                <c:pt idx="15">
                  <c:v>20.93</c:v>
                </c:pt>
                <c:pt idx="16">
                  <c:v>20.93</c:v>
                </c:pt>
                <c:pt idx="17">
                  <c:v>20.93</c:v>
                </c:pt>
                <c:pt idx="18">
                  <c:v>20.93</c:v>
                </c:pt>
                <c:pt idx="19">
                  <c:v>20.93</c:v>
                </c:pt>
                <c:pt idx="20">
                  <c:v>20.93</c:v>
                </c:pt>
              </c:numCache>
            </c:numRef>
          </c:val>
        </c:ser>
        <c:dLbls/>
        <c:marker val="1"/>
        <c:axId val="110241664"/>
        <c:axId val="110243200"/>
      </c:lineChart>
      <c:catAx>
        <c:axId val="110241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10243200"/>
        <c:crosses val="autoZero"/>
        <c:auto val="1"/>
        <c:lblAlgn val="ctr"/>
        <c:lblOffset val="100"/>
        <c:tickLblSkip val="2"/>
      </c:catAx>
      <c:valAx>
        <c:axId val="1102432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Rainfall (Inches)</a:t>
                </a:r>
                <a:endParaRPr lang="en-US" sz="1400" dirty="0"/>
              </a:p>
            </c:rich>
          </c:tx>
          <c:layout/>
        </c:title>
        <c:numFmt formatCode="0.00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024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71937218163887"/>
          <c:y val="0.30975664226182259"/>
          <c:w val="0.18475985152963775"/>
          <c:h val="0.22551595524243689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8"/>
  <c:chart>
    <c:autoTitleDeleted val="1"/>
    <c:plotArea>
      <c:layout/>
      <c:barChart>
        <c:barDir val="col"/>
        <c:grouping val="clustered"/>
        <c:ser>
          <c:idx val="1"/>
          <c:order val="1"/>
          <c:tx>
            <c:strRef>
              <c:f>Sheet1!$C$2</c:f>
              <c:strCache>
                <c:ptCount val="1"/>
                <c:pt idx="0">
                  <c:v>Annual Precipitation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numRef>
              <c:f>Sheet1!$A$3:$A$23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numCache>
            </c:numRef>
          </c:cat>
          <c:val>
            <c:numRef>
              <c:f>Sheet1!$C$3:$C$23</c:f>
              <c:numCache>
                <c:formatCode>General</c:formatCode>
                <c:ptCount val="21"/>
                <c:pt idx="0">
                  <c:v>22.500000000000004</c:v>
                </c:pt>
                <c:pt idx="1">
                  <c:v>23.38</c:v>
                </c:pt>
                <c:pt idx="2">
                  <c:v>12.98</c:v>
                </c:pt>
                <c:pt idx="3">
                  <c:v>13.520000000000001</c:v>
                </c:pt>
                <c:pt idx="4">
                  <c:v>15.19</c:v>
                </c:pt>
                <c:pt idx="5">
                  <c:v>18.53</c:v>
                </c:pt>
                <c:pt idx="6">
                  <c:v>14.41</c:v>
                </c:pt>
                <c:pt idx="7">
                  <c:v>19.759999999999994</c:v>
                </c:pt>
                <c:pt idx="8">
                  <c:v>30.479999999999997</c:v>
                </c:pt>
                <c:pt idx="9">
                  <c:v>20.399999999999999</c:v>
                </c:pt>
                <c:pt idx="10">
                  <c:v>17.649999999999999</c:v>
                </c:pt>
                <c:pt idx="11">
                  <c:v>32.050000000000004</c:v>
                </c:pt>
                <c:pt idx="12">
                  <c:v>19</c:v>
                </c:pt>
                <c:pt idx="13">
                  <c:v>25.540000000000003</c:v>
                </c:pt>
                <c:pt idx="14">
                  <c:v>20.130000000000003</c:v>
                </c:pt>
                <c:pt idx="15">
                  <c:v>9.2299999999999986</c:v>
                </c:pt>
                <c:pt idx="16">
                  <c:v>21.959999999999994</c:v>
                </c:pt>
                <c:pt idx="17">
                  <c:v>19.799999999999994</c:v>
                </c:pt>
                <c:pt idx="18">
                  <c:v>16.709999999999994</c:v>
                </c:pt>
                <c:pt idx="19">
                  <c:v>25.52</c:v>
                </c:pt>
              </c:numCache>
            </c:numRef>
          </c:val>
        </c:ser>
        <c:dLbls/>
        <c:axId val="110936448"/>
        <c:axId val="110930176"/>
      </c:barChart>
      <c:lineChart>
        <c:grouping val="standard"/>
        <c:ser>
          <c:idx val="0"/>
          <c:order val="0"/>
          <c:tx>
            <c:strRef>
              <c:f>Sheet1!$B$2</c:f>
              <c:strCache>
                <c:ptCount val="1"/>
                <c:pt idx="0">
                  <c:v>O.H. Ivie Storage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Sheet1!$A$3:$A$23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numCache>
            </c:numRef>
          </c:cat>
          <c:val>
            <c:numRef>
              <c:f>Sheet1!$B$3:$B$23</c:f>
              <c:numCache>
                <c:formatCode>General</c:formatCode>
                <c:ptCount val="21"/>
                <c:pt idx="0">
                  <c:v>455469.9</c:v>
                </c:pt>
                <c:pt idx="1">
                  <c:v>500818.7</c:v>
                </c:pt>
                <c:pt idx="2">
                  <c:v>477843.5</c:v>
                </c:pt>
                <c:pt idx="3">
                  <c:v>382431.5</c:v>
                </c:pt>
                <c:pt idx="4">
                  <c:v>308023.3</c:v>
                </c:pt>
                <c:pt idx="5">
                  <c:v>292333.3</c:v>
                </c:pt>
                <c:pt idx="6">
                  <c:v>234063.9</c:v>
                </c:pt>
                <c:pt idx="7">
                  <c:v>204665.2</c:v>
                </c:pt>
                <c:pt idx="8">
                  <c:v>187855.2</c:v>
                </c:pt>
                <c:pt idx="9">
                  <c:v>295009.7</c:v>
                </c:pt>
                <c:pt idx="10">
                  <c:v>259029.1</c:v>
                </c:pt>
                <c:pt idx="11">
                  <c:v>300895.5</c:v>
                </c:pt>
                <c:pt idx="12">
                  <c:v>349040.5</c:v>
                </c:pt>
                <c:pt idx="13">
                  <c:v>270612.8</c:v>
                </c:pt>
                <c:pt idx="14">
                  <c:v>217738</c:v>
                </c:pt>
                <c:pt idx="15">
                  <c:v>140056.5</c:v>
                </c:pt>
                <c:pt idx="16">
                  <c:v>99827.1</c:v>
                </c:pt>
                <c:pt idx="17">
                  <c:v>101028.1</c:v>
                </c:pt>
                <c:pt idx="18">
                  <c:v>84737.57</c:v>
                </c:pt>
                <c:pt idx="19">
                  <c:v>77989.350000000006</c:v>
                </c:pt>
              </c:numCache>
            </c:numRef>
          </c:val>
        </c:ser>
        <c:dLbls/>
        <c:marker val="1"/>
        <c:axId val="110918272"/>
        <c:axId val="110928256"/>
      </c:lineChart>
      <c:catAx>
        <c:axId val="110918272"/>
        <c:scaling>
          <c:orientation val="minMax"/>
        </c:scaling>
        <c:axPos val="b"/>
        <c:numFmt formatCode="General" sourceLinked="1"/>
        <c:tickLblPos val="nextTo"/>
        <c:crossAx val="110928256"/>
        <c:crosses val="autoZero"/>
        <c:auto val="1"/>
        <c:lblAlgn val="ctr"/>
        <c:lblOffset val="100"/>
      </c:catAx>
      <c:valAx>
        <c:axId val="1109282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Conservation Storage</a:t>
                </a:r>
                <a:endParaRPr lang="en-US" dirty="0"/>
              </a:p>
            </c:rich>
          </c:tx>
          <c:layout/>
        </c:title>
        <c:numFmt formatCode="#,##0" sourceLinked="0"/>
        <c:tickLblPos val="nextTo"/>
        <c:crossAx val="110918272"/>
        <c:crosses val="autoZero"/>
        <c:crossBetween val="between"/>
      </c:valAx>
      <c:valAx>
        <c:axId val="11093017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Annual Precipitation, inches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10936448"/>
        <c:crosses val="max"/>
        <c:crossBetween val="between"/>
      </c:valAx>
      <c:catAx>
        <c:axId val="110936448"/>
        <c:scaling>
          <c:orientation val="minMax"/>
        </c:scaling>
        <c:delete val="1"/>
        <c:axPos val="b"/>
        <c:numFmt formatCode="General" sourceLinked="1"/>
        <c:tickLblPos val="none"/>
        <c:crossAx val="110930176"/>
        <c:crosses val="autoZero"/>
        <c:auto val="1"/>
        <c:lblAlgn val="ctr"/>
        <c:lblOffset val="100"/>
      </c:catAx>
      <c:spPr>
        <a:noFill/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8"/>
  <c:chart>
    <c:autoTitleDeleted val="1"/>
    <c:plotArea>
      <c:layout/>
      <c:barChart>
        <c:barDir val="col"/>
        <c:grouping val="clustered"/>
        <c:ser>
          <c:idx val="1"/>
          <c:order val="1"/>
          <c:tx>
            <c:strRef>
              <c:f>Sheet1!$C$2</c:f>
              <c:strCache>
                <c:ptCount val="1"/>
                <c:pt idx="0">
                  <c:v>Percent Full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numRef>
              <c:f>Sheet1!$A$3:$A$26</c:f>
              <c:numCache>
                <c:formatCode>d\-mmm\-yy</c:formatCode>
                <c:ptCount val="24"/>
                <c:pt idx="0">
                  <c:v>42430</c:v>
                </c:pt>
                <c:pt idx="1">
                  <c:v>42431</c:v>
                </c:pt>
                <c:pt idx="2">
                  <c:v>42432</c:v>
                </c:pt>
                <c:pt idx="3">
                  <c:v>42433</c:v>
                </c:pt>
                <c:pt idx="4">
                  <c:v>42434</c:v>
                </c:pt>
                <c:pt idx="5">
                  <c:v>42435</c:v>
                </c:pt>
                <c:pt idx="6">
                  <c:v>42436</c:v>
                </c:pt>
                <c:pt idx="7">
                  <c:v>42437</c:v>
                </c:pt>
                <c:pt idx="8">
                  <c:v>42438</c:v>
                </c:pt>
                <c:pt idx="9">
                  <c:v>42439</c:v>
                </c:pt>
                <c:pt idx="10">
                  <c:v>42440</c:v>
                </c:pt>
                <c:pt idx="11">
                  <c:v>42441</c:v>
                </c:pt>
                <c:pt idx="12">
                  <c:v>42442</c:v>
                </c:pt>
                <c:pt idx="13">
                  <c:v>42443</c:v>
                </c:pt>
                <c:pt idx="14">
                  <c:v>42444</c:v>
                </c:pt>
                <c:pt idx="15">
                  <c:v>42445</c:v>
                </c:pt>
                <c:pt idx="16">
                  <c:v>42446</c:v>
                </c:pt>
                <c:pt idx="17">
                  <c:v>42447</c:v>
                </c:pt>
                <c:pt idx="18">
                  <c:v>42448</c:v>
                </c:pt>
                <c:pt idx="19">
                  <c:v>42449</c:v>
                </c:pt>
                <c:pt idx="20">
                  <c:v>42450</c:v>
                </c:pt>
                <c:pt idx="21">
                  <c:v>42451</c:v>
                </c:pt>
                <c:pt idx="22">
                  <c:v>42452</c:v>
                </c:pt>
                <c:pt idx="23">
                  <c:v>42453</c:v>
                </c:pt>
              </c:numCache>
            </c:numRef>
          </c:cat>
          <c:val>
            <c:numRef>
              <c:f>Sheet1!$C$3:$C$26</c:f>
              <c:numCache>
                <c:formatCode>0.0%</c:formatCode>
                <c:ptCount val="24"/>
                <c:pt idx="0">
                  <c:v>0.12317350362593356</c:v>
                </c:pt>
                <c:pt idx="1">
                  <c:v>0.12268643792618251</c:v>
                </c:pt>
                <c:pt idx="2">
                  <c:v>0.12241584587076522</c:v>
                </c:pt>
                <c:pt idx="3">
                  <c:v>0.12228956957823719</c:v>
                </c:pt>
                <c:pt idx="4">
                  <c:v>0.12223545116715374</c:v>
                </c:pt>
                <c:pt idx="5">
                  <c:v>0.12209113540426454</c:v>
                </c:pt>
                <c:pt idx="6">
                  <c:v>0.12209113540426454</c:v>
                </c:pt>
                <c:pt idx="7">
                  <c:v>0.12248800375220985</c:v>
                </c:pt>
                <c:pt idx="8">
                  <c:v>0.12256016163365446</c:v>
                </c:pt>
                <c:pt idx="9">
                  <c:v>0.12248800375220985</c:v>
                </c:pt>
                <c:pt idx="10">
                  <c:v>0.12283075368907169</c:v>
                </c:pt>
                <c:pt idx="11">
                  <c:v>0.12357037197387888</c:v>
                </c:pt>
                <c:pt idx="12">
                  <c:v>0.12396724032182417</c:v>
                </c:pt>
                <c:pt idx="13">
                  <c:v>0.12497745066204854</c:v>
                </c:pt>
                <c:pt idx="14">
                  <c:v>0.12532020059891039</c:v>
                </c:pt>
                <c:pt idx="15">
                  <c:v>0.12559079265432771</c:v>
                </c:pt>
                <c:pt idx="16">
                  <c:v>0.12578922682830035</c:v>
                </c:pt>
                <c:pt idx="17">
                  <c:v>0.12586138470974492</c:v>
                </c:pt>
                <c:pt idx="18">
                  <c:v>0.12571706894685572</c:v>
                </c:pt>
                <c:pt idx="19">
                  <c:v>0.12524804271746587</c:v>
                </c:pt>
                <c:pt idx="20">
                  <c:v>0.12512176642493775</c:v>
                </c:pt>
                <c:pt idx="21">
                  <c:v>0.12497745066204854</c:v>
                </c:pt>
                <c:pt idx="22">
                  <c:v>0.12470685860663133</c:v>
                </c:pt>
                <c:pt idx="23">
                  <c:v>0.12450842443265867</c:v>
                </c:pt>
              </c:numCache>
            </c:numRef>
          </c:val>
        </c:ser>
        <c:dLbls/>
        <c:axId val="110870912"/>
        <c:axId val="110864640"/>
      </c:barChart>
      <c:lineChart>
        <c:grouping val="standard"/>
        <c:ser>
          <c:idx val="0"/>
          <c:order val="0"/>
          <c:tx>
            <c:strRef>
              <c:f>Sheet1!$B$2</c:f>
              <c:strCache>
                <c:ptCount val="1"/>
                <c:pt idx="0">
                  <c:v>Volume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Sheet1!$A$3:$A$26</c:f>
              <c:numCache>
                <c:formatCode>d\-mmm\-yy</c:formatCode>
                <c:ptCount val="24"/>
                <c:pt idx="0">
                  <c:v>42430</c:v>
                </c:pt>
                <c:pt idx="1">
                  <c:v>42431</c:v>
                </c:pt>
                <c:pt idx="2">
                  <c:v>42432</c:v>
                </c:pt>
                <c:pt idx="3">
                  <c:v>42433</c:v>
                </c:pt>
                <c:pt idx="4">
                  <c:v>42434</c:v>
                </c:pt>
                <c:pt idx="5">
                  <c:v>42435</c:v>
                </c:pt>
                <c:pt idx="6">
                  <c:v>42436</c:v>
                </c:pt>
                <c:pt idx="7">
                  <c:v>42437</c:v>
                </c:pt>
                <c:pt idx="8">
                  <c:v>42438</c:v>
                </c:pt>
                <c:pt idx="9">
                  <c:v>42439</c:v>
                </c:pt>
                <c:pt idx="10">
                  <c:v>42440</c:v>
                </c:pt>
                <c:pt idx="11">
                  <c:v>42441</c:v>
                </c:pt>
                <c:pt idx="12">
                  <c:v>42442</c:v>
                </c:pt>
                <c:pt idx="13">
                  <c:v>42443</c:v>
                </c:pt>
                <c:pt idx="14">
                  <c:v>42444</c:v>
                </c:pt>
                <c:pt idx="15">
                  <c:v>42445</c:v>
                </c:pt>
                <c:pt idx="16">
                  <c:v>42446</c:v>
                </c:pt>
                <c:pt idx="17">
                  <c:v>42447</c:v>
                </c:pt>
                <c:pt idx="18">
                  <c:v>42448</c:v>
                </c:pt>
                <c:pt idx="19">
                  <c:v>42449</c:v>
                </c:pt>
                <c:pt idx="20">
                  <c:v>42450</c:v>
                </c:pt>
                <c:pt idx="21">
                  <c:v>42451</c:v>
                </c:pt>
                <c:pt idx="22">
                  <c:v>42452</c:v>
                </c:pt>
                <c:pt idx="23">
                  <c:v>42453</c:v>
                </c:pt>
              </c:numCache>
            </c:numRef>
          </c:cat>
          <c:val>
            <c:numRef>
              <c:f>Sheet1!$B$3:$B$26</c:f>
              <c:numCache>
                <c:formatCode>#,##0</c:formatCode>
                <c:ptCount val="24"/>
                <c:pt idx="0">
                  <c:v>68280</c:v>
                </c:pt>
                <c:pt idx="1">
                  <c:v>68010</c:v>
                </c:pt>
                <c:pt idx="2">
                  <c:v>67860</c:v>
                </c:pt>
                <c:pt idx="3">
                  <c:v>67790</c:v>
                </c:pt>
                <c:pt idx="4">
                  <c:v>67760</c:v>
                </c:pt>
                <c:pt idx="5">
                  <c:v>67680</c:v>
                </c:pt>
                <c:pt idx="6">
                  <c:v>67680</c:v>
                </c:pt>
                <c:pt idx="7">
                  <c:v>67900</c:v>
                </c:pt>
                <c:pt idx="8">
                  <c:v>67940</c:v>
                </c:pt>
                <c:pt idx="9">
                  <c:v>67900</c:v>
                </c:pt>
                <c:pt idx="10">
                  <c:v>68090</c:v>
                </c:pt>
                <c:pt idx="11">
                  <c:v>68500</c:v>
                </c:pt>
                <c:pt idx="12">
                  <c:v>68720</c:v>
                </c:pt>
                <c:pt idx="13">
                  <c:v>69280</c:v>
                </c:pt>
                <c:pt idx="14">
                  <c:v>69470</c:v>
                </c:pt>
                <c:pt idx="15">
                  <c:v>69620</c:v>
                </c:pt>
                <c:pt idx="16">
                  <c:v>69730</c:v>
                </c:pt>
                <c:pt idx="17">
                  <c:v>69770</c:v>
                </c:pt>
                <c:pt idx="18">
                  <c:v>69690</c:v>
                </c:pt>
                <c:pt idx="19">
                  <c:v>69430</c:v>
                </c:pt>
                <c:pt idx="20">
                  <c:v>69360</c:v>
                </c:pt>
                <c:pt idx="21">
                  <c:v>69280</c:v>
                </c:pt>
                <c:pt idx="22">
                  <c:v>69130</c:v>
                </c:pt>
                <c:pt idx="23">
                  <c:v>69020</c:v>
                </c:pt>
              </c:numCache>
            </c:numRef>
          </c:val>
        </c:ser>
        <c:dLbls/>
        <c:marker val="1"/>
        <c:axId val="110848640"/>
        <c:axId val="110862720"/>
      </c:lineChart>
      <c:dateAx>
        <c:axId val="110848640"/>
        <c:scaling>
          <c:orientation val="minMax"/>
        </c:scaling>
        <c:axPos val="b"/>
        <c:numFmt formatCode="d\-mmm\-yy" sourceLinked="1"/>
        <c:tickLblPos val="nextTo"/>
        <c:crossAx val="110862720"/>
        <c:crosses val="autoZero"/>
        <c:auto val="1"/>
        <c:lblOffset val="100"/>
        <c:baseTimeUnit val="days"/>
      </c:dateAx>
      <c:valAx>
        <c:axId val="1108627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Conservation Storage</a:t>
                </a:r>
                <a:endParaRPr lang="en-US" dirty="0"/>
              </a:p>
            </c:rich>
          </c:tx>
          <c:layout/>
        </c:title>
        <c:numFmt formatCode="#,##0" sourceLinked="0"/>
        <c:tickLblPos val="nextTo"/>
        <c:crossAx val="110848640"/>
        <c:crosses val="autoZero"/>
        <c:crossBetween val="between"/>
      </c:valAx>
      <c:valAx>
        <c:axId val="11086464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 Full</a:t>
                </a:r>
                <a:endParaRPr lang="en-US" dirty="0"/>
              </a:p>
            </c:rich>
          </c:tx>
          <c:layout/>
        </c:title>
        <c:numFmt formatCode="0.0%" sourceLinked="1"/>
        <c:tickLblPos val="nextTo"/>
        <c:crossAx val="110870912"/>
        <c:crosses val="max"/>
        <c:crossBetween val="between"/>
      </c:valAx>
      <c:dateAx>
        <c:axId val="110870912"/>
        <c:scaling>
          <c:orientation val="minMax"/>
        </c:scaling>
        <c:delete val="1"/>
        <c:axPos val="b"/>
        <c:numFmt formatCode="d\-mmm\-yy" sourceLinked="1"/>
        <c:tickLblPos val="none"/>
        <c:crossAx val="110864640"/>
        <c:crosses val="autoZero"/>
        <c:auto val="1"/>
        <c:lblOffset val="100"/>
        <c:baseTimeUnit val="days"/>
      </c:dateAx>
      <c:spPr>
        <a:noFill/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8"/>
  <c:chart>
    <c:autoTitleDeleted val="1"/>
    <c:plotArea>
      <c:layout/>
      <c:barChart>
        <c:barDir val="col"/>
        <c:grouping val="clustered"/>
        <c:ser>
          <c:idx val="1"/>
          <c:order val="1"/>
          <c:tx>
            <c:strRef>
              <c:f>Sheet1!$C$1</c:f>
              <c:strCache>
                <c:ptCount val="1"/>
                <c:pt idx="0">
                  <c:v>Precipitation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numRef>
              <c:f>Sheet1!$A$2:$A$7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20.130000000000003</c:v>
                </c:pt>
                <c:pt idx="1">
                  <c:v>9.2100000000000009</c:v>
                </c:pt>
                <c:pt idx="2">
                  <c:v>21.959999999999997</c:v>
                </c:pt>
                <c:pt idx="3">
                  <c:v>19.8</c:v>
                </c:pt>
                <c:pt idx="4">
                  <c:v>16.71</c:v>
                </c:pt>
                <c:pt idx="5">
                  <c:v>26.779999999999998</c:v>
                </c:pt>
              </c:numCache>
            </c:numRef>
          </c:val>
        </c:ser>
        <c:dLbls/>
        <c:axId val="134555904"/>
        <c:axId val="134553984"/>
      </c:barChar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15603</c:v>
                </c:pt>
                <c:pt idx="1">
                  <c:v>17729</c:v>
                </c:pt>
                <c:pt idx="2">
                  <c:v>14332</c:v>
                </c:pt>
                <c:pt idx="3">
                  <c:v>13255</c:v>
                </c:pt>
                <c:pt idx="4">
                  <c:v>12655</c:v>
                </c:pt>
                <c:pt idx="5">
                  <c:v>13103</c:v>
                </c:pt>
              </c:numCache>
            </c:numRef>
          </c:val>
        </c:ser>
        <c:dLbls/>
        <c:marker val="1"/>
        <c:axId val="134546176"/>
        <c:axId val="134547712"/>
      </c:lineChart>
      <c:catAx>
        <c:axId val="134546176"/>
        <c:scaling>
          <c:orientation val="minMax"/>
        </c:scaling>
        <c:axPos val="b"/>
        <c:numFmt formatCode="General" sourceLinked="1"/>
        <c:tickLblPos val="nextTo"/>
        <c:crossAx val="134547712"/>
        <c:crosses val="autoZero"/>
        <c:auto val="1"/>
        <c:lblAlgn val="ctr"/>
        <c:lblOffset val="100"/>
      </c:catAx>
      <c:valAx>
        <c:axId val="1345477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Demand, Acre-feet/year</a:t>
                </a:r>
                <a:endParaRPr lang="en-US" dirty="0"/>
              </a:p>
            </c:rich>
          </c:tx>
          <c:layout/>
        </c:title>
        <c:numFmt formatCode="#,##0" sourceLinked="0"/>
        <c:tickLblPos val="nextTo"/>
        <c:crossAx val="134546176"/>
        <c:crosses val="autoZero"/>
        <c:crossBetween val="between"/>
      </c:valAx>
      <c:valAx>
        <c:axId val="13455398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Annual Precipitation, inches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34555904"/>
        <c:crosses val="max"/>
        <c:crossBetween val="between"/>
      </c:valAx>
      <c:catAx>
        <c:axId val="134555904"/>
        <c:scaling>
          <c:orientation val="minMax"/>
        </c:scaling>
        <c:delete val="1"/>
        <c:axPos val="b"/>
        <c:numFmt formatCode="General" sourceLinked="1"/>
        <c:tickLblPos val="none"/>
        <c:crossAx val="134553984"/>
        <c:crosses val="autoZero"/>
        <c:auto val="1"/>
        <c:lblAlgn val="ctr"/>
        <c:lblOffset val="100"/>
      </c:catAx>
      <c:spPr>
        <a:noFill/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Proximity to </a:t>
          </a:r>
          <a:r>
            <a:rPr lang="en-US" dirty="0" err="1" smtClean="0"/>
            <a:t>Ivie</a:t>
          </a:r>
          <a:r>
            <a:rPr lang="en-US" dirty="0" smtClean="0"/>
            <a:t> Pipeline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60 – 90 Day Supply Annually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Voluntary Irrigation Suspension Program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Aquifer is susceptible to drought 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7D45AA90-B198-4202-9FF8-1A2FF94B857A}" type="presOf" srcId="{6D5BACDD-6445-40A8-A1CC-4A4228B6572D}" destId="{BB0CA316-7692-4D33-BBA0-FE01AD201D9B}" srcOrd="0" destOrd="0" presId="urn:microsoft.com/office/officeart/2005/8/layout/chevron2"/>
    <dgm:cxn modelId="{E66AA09A-DC4D-41D8-8267-3E3CAEF5B988}" type="presOf" srcId="{477A0596-403D-4605-9E1E-5BB02085A8A1}" destId="{0531AF8B-599F-4990-A3A6-1A3B346A2FF5}" srcOrd="0" destOrd="0" presId="urn:microsoft.com/office/officeart/2005/8/layout/chevron2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586232E4-8C6C-4EE0-8C5F-96EA32587930}" type="presOf" srcId="{B98C77B9-8FF4-4F1A-8EAA-A6AC13E9F241}" destId="{9A46A9E4-10E9-4653-A848-2BD8B4DB5ECD}" srcOrd="0" destOrd="0" presId="urn:microsoft.com/office/officeart/2005/8/layout/chevron2"/>
    <dgm:cxn modelId="{9623B1A7-D16E-4EDD-A7A7-1DA0EF5FAB62}" type="presOf" srcId="{AD4F83CE-46A4-4D60-8D04-A6B9D37E9F2B}" destId="{A3182D9D-5B6B-4024-BF33-0951E0089306}" srcOrd="0" destOrd="0" presId="urn:microsoft.com/office/officeart/2005/8/layout/chevron2"/>
    <dgm:cxn modelId="{09A0B4E2-65DC-45CA-8A17-70E594EE300B}" type="presOf" srcId="{C39AC87A-146E-4FA3-869E-8FB67AF3E447}" destId="{48FD61C4-1C28-4466-B095-6393A138FC99}" srcOrd="0" destOrd="0" presId="urn:microsoft.com/office/officeart/2005/8/layout/chevron2"/>
    <dgm:cxn modelId="{D45A6588-1ECF-4801-BDF0-F0195CA4FE42}" type="presOf" srcId="{0ABE0F47-7C50-4A4F-AC01-A0DD0E8CDD07}" destId="{3C5D1A6D-F616-4F20-807F-43858C5539A2}" srcOrd="0" destOrd="0" presId="urn:microsoft.com/office/officeart/2005/8/layout/chevron2"/>
    <dgm:cxn modelId="{85F4F3CB-3F2C-49DF-AC15-CDD3958BA09E}" type="presOf" srcId="{43CC7A63-5AAE-4DC3-A9DB-FB4BBABCD811}" destId="{6BF7AF4A-4FDE-4002-BFE8-F765F0590DE6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2AD387B8-83F1-42BF-833C-01C07B35381D}" type="presOf" srcId="{2E337508-E4D4-4268-926C-77F2A228956D}" destId="{4BF4F6C6-9F03-497E-9A91-117EFE72C18E}" srcOrd="0" destOrd="0" presId="urn:microsoft.com/office/officeart/2005/8/layout/chevron2"/>
    <dgm:cxn modelId="{05A1AE8A-B512-4E03-A777-04E50B04C023}" type="presOf" srcId="{E4FFF7C6-6024-490F-9C65-9886480B5356}" destId="{C0F06030-D67C-4F07-98B5-92861FA18741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5530655E-3CA6-49BF-8055-BA97397241CF}" type="presParOf" srcId="{A3182D9D-5B6B-4024-BF33-0951E0089306}" destId="{6BE9D33E-C4B2-43C2-96BA-3E842D1356D6}" srcOrd="0" destOrd="0" presId="urn:microsoft.com/office/officeart/2005/8/layout/chevron2"/>
    <dgm:cxn modelId="{6A33CB95-27E2-4F52-B814-C3060AD9D749}" type="presParOf" srcId="{6BE9D33E-C4B2-43C2-96BA-3E842D1356D6}" destId="{0531AF8B-599F-4990-A3A6-1A3B346A2FF5}" srcOrd="0" destOrd="0" presId="urn:microsoft.com/office/officeart/2005/8/layout/chevron2"/>
    <dgm:cxn modelId="{E4CB42BF-5DCF-455D-8C41-17272CA17D66}" type="presParOf" srcId="{6BE9D33E-C4B2-43C2-96BA-3E842D1356D6}" destId="{BB0CA316-7692-4D33-BBA0-FE01AD201D9B}" srcOrd="1" destOrd="0" presId="urn:microsoft.com/office/officeart/2005/8/layout/chevron2"/>
    <dgm:cxn modelId="{807F8F75-1EC2-4E54-B2D5-72AE86FA8AE9}" type="presParOf" srcId="{A3182D9D-5B6B-4024-BF33-0951E0089306}" destId="{71241F3E-EDE3-420B-B899-6466FC812AF0}" srcOrd="1" destOrd="0" presId="urn:microsoft.com/office/officeart/2005/8/layout/chevron2"/>
    <dgm:cxn modelId="{3F3F8F18-3D6A-438A-9561-F8DD8F18FA35}" type="presParOf" srcId="{A3182D9D-5B6B-4024-BF33-0951E0089306}" destId="{8182876C-D472-4315-9AB5-77E1ADABCC7B}" srcOrd="2" destOrd="0" presId="urn:microsoft.com/office/officeart/2005/8/layout/chevron2"/>
    <dgm:cxn modelId="{B5A1B010-00DA-4654-930F-4934B0ECF965}" type="presParOf" srcId="{8182876C-D472-4315-9AB5-77E1ADABCC7B}" destId="{3C5D1A6D-F616-4F20-807F-43858C5539A2}" srcOrd="0" destOrd="0" presId="urn:microsoft.com/office/officeart/2005/8/layout/chevron2"/>
    <dgm:cxn modelId="{231FC02E-1D31-4A82-9660-BEE8B9FF8415}" type="presParOf" srcId="{8182876C-D472-4315-9AB5-77E1ADABCC7B}" destId="{6BF7AF4A-4FDE-4002-BFE8-F765F0590DE6}" srcOrd="1" destOrd="0" presId="urn:microsoft.com/office/officeart/2005/8/layout/chevron2"/>
    <dgm:cxn modelId="{C73CFC07-A102-4593-9E61-17D03F4389A0}" type="presParOf" srcId="{A3182D9D-5B6B-4024-BF33-0951E0089306}" destId="{3D575E2F-CF78-42D4-A4BA-D8FCD830C1F4}" srcOrd="3" destOrd="0" presId="urn:microsoft.com/office/officeart/2005/8/layout/chevron2"/>
    <dgm:cxn modelId="{996A9C2C-8500-48A6-8E5A-3B0BC7ECE8DB}" type="presParOf" srcId="{A3182D9D-5B6B-4024-BF33-0951E0089306}" destId="{235C8BE6-3BB0-452F-AB0B-145571187986}" srcOrd="4" destOrd="0" presId="urn:microsoft.com/office/officeart/2005/8/layout/chevron2"/>
    <dgm:cxn modelId="{08735598-ED91-429D-B6A5-645CCCFF037C}" type="presParOf" srcId="{235C8BE6-3BB0-452F-AB0B-145571187986}" destId="{4BF4F6C6-9F03-497E-9A91-117EFE72C18E}" srcOrd="0" destOrd="0" presId="urn:microsoft.com/office/officeart/2005/8/layout/chevron2"/>
    <dgm:cxn modelId="{3262B2E2-B111-4EB2-98B8-BEEB84DFA952}" type="presParOf" srcId="{235C8BE6-3BB0-452F-AB0B-145571187986}" destId="{C0F06030-D67C-4F07-98B5-92861FA18741}" srcOrd="1" destOrd="0" presId="urn:microsoft.com/office/officeart/2005/8/layout/chevron2"/>
    <dgm:cxn modelId="{5D9DA153-638E-41A3-84CD-BAF61220A073}" type="presParOf" srcId="{A3182D9D-5B6B-4024-BF33-0951E0089306}" destId="{380527BC-6D4E-407A-A4E3-3819467B849E}" srcOrd="5" destOrd="0" presId="urn:microsoft.com/office/officeart/2005/8/layout/chevron2"/>
    <dgm:cxn modelId="{C09FD3CD-8ED0-4C70-A4BC-25DAAD0BD3B0}" type="presParOf" srcId="{A3182D9D-5B6B-4024-BF33-0951E0089306}" destId="{23A16D7D-4071-4425-B9D3-152768F60DC0}" srcOrd="6" destOrd="0" presId="urn:microsoft.com/office/officeart/2005/8/layout/chevron2"/>
    <dgm:cxn modelId="{0495066E-D794-46E6-86DC-843FE9E0F945}" type="presParOf" srcId="{23A16D7D-4071-4425-B9D3-152768F60DC0}" destId="{9A46A9E4-10E9-4653-A848-2BD8B4DB5ECD}" srcOrd="0" destOrd="0" presId="urn:microsoft.com/office/officeart/2005/8/layout/chevron2"/>
    <dgm:cxn modelId="{6EF54BEC-D00F-4629-9E9B-36B9E5E9347C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 custT="1"/>
      <dgm:spPr/>
      <dgm:t>
        <a:bodyPr/>
        <a:lstStyle/>
        <a:p>
          <a:r>
            <a:rPr lang="en-US" sz="2000" dirty="0" smtClean="0"/>
            <a:t>$50 - $75 M</a:t>
          </a:r>
          <a:endParaRPr lang="en-US" sz="2000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416C6BC7-546F-4079-868F-60F708D54D00}" type="presOf" srcId="{CE21B178-1698-4FDE-A7D4-B12ECAF75F04}" destId="{0158A406-C8A0-4630-8B3B-79B039492296}" srcOrd="0" destOrd="0" presId="urn:microsoft.com/office/officeart/2005/8/layout/chevron2"/>
    <dgm:cxn modelId="{AFB67665-FBEE-42D3-B070-FFF183AB068D}" type="presOf" srcId="{9BBC11C5-428F-4473-A004-67CC6A0A418E}" destId="{727069A4-9F92-4F10-BBE6-0D9168DA83FC}" srcOrd="0" destOrd="0" presId="urn:microsoft.com/office/officeart/2005/8/layout/chevron2"/>
    <dgm:cxn modelId="{A8215B18-292F-4A2D-8F2D-7CC7CEFEA3D0}" type="presOf" srcId="{251A1FF1-4F7D-4FD8-911E-D605E2796176}" destId="{5ACAAB24-B777-46C4-B8B5-F44F69F36575}" srcOrd="0" destOrd="0" presId="urn:microsoft.com/office/officeart/2005/8/layout/chevron2"/>
    <dgm:cxn modelId="{2B560997-35F6-4422-B2D2-195D4C168935}" type="presParOf" srcId="{5ACAAB24-B777-46C4-B8B5-F44F69F36575}" destId="{4CE65448-6A2E-4783-8D99-F11B9B62C4AB}" srcOrd="0" destOrd="0" presId="urn:microsoft.com/office/officeart/2005/8/layout/chevron2"/>
    <dgm:cxn modelId="{BFFE9DE4-D39D-48A0-A32F-5FB5831C8348}" type="presParOf" srcId="{4CE65448-6A2E-4783-8D99-F11B9B62C4AB}" destId="{727069A4-9F92-4F10-BBE6-0D9168DA83FC}" srcOrd="0" destOrd="0" presId="urn:microsoft.com/office/officeart/2005/8/layout/chevron2"/>
    <dgm:cxn modelId="{00EB15B7-C19F-44B0-AD41-AE33BC1AD06B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8 </a:t>
          </a:r>
          <a:r>
            <a:rPr lang="en-US" dirty="0" err="1" smtClean="0"/>
            <a:t>mgd</a:t>
          </a:r>
          <a:r>
            <a:rPr lang="en-US" dirty="0" smtClean="0"/>
            <a:t> available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Short term supply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Provides no new water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FD79BCCB-D3A7-43CC-85C5-344EAE1D01B3}">
      <dgm:prSet/>
      <dgm:spPr/>
      <dgm:t>
        <a:bodyPr/>
        <a:lstStyle/>
        <a:p>
          <a:r>
            <a:rPr lang="en-US" dirty="0" smtClean="0"/>
            <a:t>SWIFT Funding</a:t>
          </a:r>
          <a:endParaRPr lang="en-US" dirty="0"/>
        </a:p>
      </dgm:t>
    </dgm:pt>
    <dgm:pt modelId="{32BCD099-D080-49BC-9D33-8EB10EFA7330}" type="parTrans" cxnId="{0B425FC4-1974-426A-BECD-45D40A10AB73}">
      <dgm:prSet/>
      <dgm:spPr/>
      <dgm:t>
        <a:bodyPr/>
        <a:lstStyle/>
        <a:p>
          <a:endParaRPr lang="en-US"/>
        </a:p>
      </dgm:t>
    </dgm:pt>
    <dgm:pt modelId="{8ABF9F70-8750-4254-9457-99A0FB30F345}" type="sibTrans" cxnId="{0B425FC4-1974-426A-BECD-45D40A10AB73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200160ED-A325-47BA-88E7-1BE8D7C9A276}" type="presOf" srcId="{43CC7A63-5AAE-4DC3-A9DB-FB4BBABCD811}" destId="{6BF7AF4A-4FDE-4002-BFE8-F765F0590DE6}" srcOrd="0" destOrd="0" presId="urn:microsoft.com/office/officeart/2005/8/layout/chevron2"/>
    <dgm:cxn modelId="{C9D8960B-7055-4AD0-A992-19EE5F7A0EEE}" type="presOf" srcId="{B98C77B9-8FF4-4F1A-8EAA-A6AC13E9F241}" destId="{9A46A9E4-10E9-4653-A848-2BD8B4DB5ECD}" srcOrd="0" destOrd="0" presId="urn:microsoft.com/office/officeart/2005/8/layout/chevron2"/>
    <dgm:cxn modelId="{0B425FC4-1974-426A-BECD-45D40A10AB73}" srcId="{2E337508-E4D4-4268-926C-77F2A228956D}" destId="{FD79BCCB-D3A7-43CC-85C5-344EAE1D01B3}" srcOrd="0" destOrd="0" parTransId="{32BCD099-D080-49BC-9D33-8EB10EFA7330}" sibTransId="{8ABF9F70-8750-4254-9457-99A0FB30F345}"/>
    <dgm:cxn modelId="{193E0620-3DED-4175-B3F7-5B94E1C4F3B6}" type="presOf" srcId="{FD79BCCB-D3A7-43CC-85C5-344EAE1D01B3}" destId="{C0F06030-D67C-4F07-98B5-92861FA18741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C65CF178-0303-4D05-A158-439F97F9B685}" type="presOf" srcId="{AD4F83CE-46A4-4D60-8D04-A6B9D37E9F2B}" destId="{A3182D9D-5B6B-4024-BF33-0951E0089306}" srcOrd="0" destOrd="0" presId="urn:microsoft.com/office/officeart/2005/8/layout/chevron2"/>
    <dgm:cxn modelId="{57BE87F9-6D24-4421-A122-E4985F98EE30}" type="presOf" srcId="{6D5BACDD-6445-40A8-A1CC-4A4228B6572D}" destId="{BB0CA316-7692-4D33-BBA0-FE01AD201D9B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DFE56725-1E55-4E06-A61C-29BB9D6F3B11}" type="presOf" srcId="{C39AC87A-146E-4FA3-869E-8FB67AF3E447}" destId="{48FD61C4-1C28-4466-B095-6393A138FC99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84365005-F340-443D-9145-18BF4B94836B}" type="presOf" srcId="{2E337508-E4D4-4268-926C-77F2A228956D}" destId="{4BF4F6C6-9F03-497E-9A91-117EFE72C18E}" srcOrd="0" destOrd="0" presId="urn:microsoft.com/office/officeart/2005/8/layout/chevron2"/>
    <dgm:cxn modelId="{030D9D46-7DF4-4C9D-AF9D-863383D162CD}" type="presOf" srcId="{477A0596-403D-4605-9E1E-5BB02085A8A1}" destId="{0531AF8B-599F-4990-A3A6-1A3B346A2FF5}" srcOrd="0" destOrd="0" presId="urn:microsoft.com/office/officeart/2005/8/layout/chevron2"/>
    <dgm:cxn modelId="{0338644A-9A51-4EB2-BD32-904D80C2E43B}" type="presOf" srcId="{0ABE0F47-7C50-4A4F-AC01-A0DD0E8CDD07}" destId="{3C5D1A6D-F616-4F20-807F-43858C5539A2}" srcOrd="0" destOrd="0" presId="urn:microsoft.com/office/officeart/2005/8/layout/chevron2"/>
    <dgm:cxn modelId="{9BD42714-95D0-4A21-9FB2-CB737BDDA5D9}" type="presParOf" srcId="{A3182D9D-5B6B-4024-BF33-0951E0089306}" destId="{6BE9D33E-C4B2-43C2-96BA-3E842D1356D6}" srcOrd="0" destOrd="0" presId="urn:microsoft.com/office/officeart/2005/8/layout/chevron2"/>
    <dgm:cxn modelId="{114EEB88-B150-4230-8ABC-57DC09FE9237}" type="presParOf" srcId="{6BE9D33E-C4B2-43C2-96BA-3E842D1356D6}" destId="{0531AF8B-599F-4990-A3A6-1A3B346A2FF5}" srcOrd="0" destOrd="0" presId="urn:microsoft.com/office/officeart/2005/8/layout/chevron2"/>
    <dgm:cxn modelId="{9CE0F836-BC2F-42AE-B1E0-BCA9F0DD90E1}" type="presParOf" srcId="{6BE9D33E-C4B2-43C2-96BA-3E842D1356D6}" destId="{BB0CA316-7692-4D33-BBA0-FE01AD201D9B}" srcOrd="1" destOrd="0" presId="urn:microsoft.com/office/officeart/2005/8/layout/chevron2"/>
    <dgm:cxn modelId="{E85FEF71-890C-41D0-B52C-DE7B095A2EC7}" type="presParOf" srcId="{A3182D9D-5B6B-4024-BF33-0951E0089306}" destId="{71241F3E-EDE3-420B-B899-6466FC812AF0}" srcOrd="1" destOrd="0" presId="urn:microsoft.com/office/officeart/2005/8/layout/chevron2"/>
    <dgm:cxn modelId="{A9C8DB85-55FE-4066-8642-B60158E124D8}" type="presParOf" srcId="{A3182D9D-5B6B-4024-BF33-0951E0089306}" destId="{8182876C-D472-4315-9AB5-77E1ADABCC7B}" srcOrd="2" destOrd="0" presId="urn:microsoft.com/office/officeart/2005/8/layout/chevron2"/>
    <dgm:cxn modelId="{8275260F-59DD-4B33-B66A-0BE5955211AF}" type="presParOf" srcId="{8182876C-D472-4315-9AB5-77E1ADABCC7B}" destId="{3C5D1A6D-F616-4F20-807F-43858C5539A2}" srcOrd="0" destOrd="0" presId="urn:microsoft.com/office/officeart/2005/8/layout/chevron2"/>
    <dgm:cxn modelId="{15902FFD-621F-41BD-B992-1A3C8983E8BF}" type="presParOf" srcId="{8182876C-D472-4315-9AB5-77E1ADABCC7B}" destId="{6BF7AF4A-4FDE-4002-BFE8-F765F0590DE6}" srcOrd="1" destOrd="0" presId="urn:microsoft.com/office/officeart/2005/8/layout/chevron2"/>
    <dgm:cxn modelId="{3CD7F49C-FDBA-49A6-8ACD-877C0020F1B2}" type="presParOf" srcId="{A3182D9D-5B6B-4024-BF33-0951E0089306}" destId="{3D575E2F-CF78-42D4-A4BA-D8FCD830C1F4}" srcOrd="3" destOrd="0" presId="urn:microsoft.com/office/officeart/2005/8/layout/chevron2"/>
    <dgm:cxn modelId="{73F153E0-F874-4776-BBF4-291D13798471}" type="presParOf" srcId="{A3182D9D-5B6B-4024-BF33-0951E0089306}" destId="{235C8BE6-3BB0-452F-AB0B-145571187986}" srcOrd="4" destOrd="0" presId="urn:microsoft.com/office/officeart/2005/8/layout/chevron2"/>
    <dgm:cxn modelId="{6B722CC5-59FA-401E-97C6-1411EBC8461F}" type="presParOf" srcId="{235C8BE6-3BB0-452F-AB0B-145571187986}" destId="{4BF4F6C6-9F03-497E-9A91-117EFE72C18E}" srcOrd="0" destOrd="0" presId="urn:microsoft.com/office/officeart/2005/8/layout/chevron2"/>
    <dgm:cxn modelId="{A36C11A2-F220-4281-AFC1-65601D9139FC}" type="presParOf" srcId="{235C8BE6-3BB0-452F-AB0B-145571187986}" destId="{C0F06030-D67C-4F07-98B5-92861FA18741}" srcOrd="1" destOrd="0" presId="urn:microsoft.com/office/officeart/2005/8/layout/chevron2"/>
    <dgm:cxn modelId="{985F0EDE-45D4-4D1D-9F0E-F1806880CEFE}" type="presParOf" srcId="{A3182D9D-5B6B-4024-BF33-0951E0089306}" destId="{380527BC-6D4E-407A-A4E3-3819467B849E}" srcOrd="5" destOrd="0" presId="urn:microsoft.com/office/officeart/2005/8/layout/chevron2"/>
    <dgm:cxn modelId="{C2FA2EDC-09BC-4019-9828-D922CFA49CCC}" type="presParOf" srcId="{A3182D9D-5B6B-4024-BF33-0951E0089306}" destId="{23A16D7D-4071-4425-B9D3-152768F60DC0}" srcOrd="6" destOrd="0" presId="urn:microsoft.com/office/officeart/2005/8/layout/chevron2"/>
    <dgm:cxn modelId="{A1F8A948-8D02-4C02-BC67-B833655DEF38}" type="presParOf" srcId="{23A16D7D-4071-4425-B9D3-152768F60DC0}" destId="{9A46A9E4-10E9-4653-A848-2BD8B4DB5ECD}" srcOrd="0" destOrd="0" presId="urn:microsoft.com/office/officeart/2005/8/layout/chevron2"/>
    <dgm:cxn modelId="{DB2BFAB0-86EC-4C34-81CE-384D4E25FAE4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 custT="1"/>
      <dgm:spPr/>
      <dgm:t>
        <a:bodyPr/>
        <a:lstStyle/>
        <a:p>
          <a:r>
            <a:rPr lang="en-US" sz="2000" dirty="0" smtClean="0"/>
            <a:t>$50 - $60 M</a:t>
          </a:r>
          <a:endParaRPr lang="en-US" sz="2000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7531928D-7E2F-44B5-9CFD-FC06C6D3E5F7}" type="presOf" srcId="{9BBC11C5-428F-4473-A004-67CC6A0A418E}" destId="{727069A4-9F92-4F10-BBE6-0D9168DA83FC}" srcOrd="0" destOrd="0" presId="urn:microsoft.com/office/officeart/2005/8/layout/chevron2"/>
    <dgm:cxn modelId="{F63A379C-596F-4685-A471-869E84933DDF}" type="presOf" srcId="{CE21B178-1698-4FDE-A7D4-B12ECAF75F04}" destId="{0158A406-C8A0-4630-8B3B-79B039492296}" srcOrd="0" destOrd="0" presId="urn:microsoft.com/office/officeart/2005/8/layout/chevron2"/>
    <dgm:cxn modelId="{41DFE33F-7E9E-4388-A5ED-5FB107EA8380}" type="presOf" srcId="{251A1FF1-4F7D-4FD8-911E-D605E2796176}" destId="{5ACAAB24-B777-46C4-B8B5-F44F69F36575}" srcOrd="0" destOrd="0" presId="urn:microsoft.com/office/officeart/2005/8/layout/chevron2"/>
    <dgm:cxn modelId="{3CB7D8AD-16A6-4AE1-B487-132D693A2763}" type="presParOf" srcId="{5ACAAB24-B777-46C4-B8B5-F44F69F36575}" destId="{4CE65448-6A2E-4783-8D99-F11B9B62C4AB}" srcOrd="0" destOrd="0" presId="urn:microsoft.com/office/officeart/2005/8/layout/chevron2"/>
    <dgm:cxn modelId="{516B9583-6D94-4736-8974-93C80A426FB5}" type="presParOf" srcId="{4CE65448-6A2E-4783-8D99-F11B9B62C4AB}" destId="{727069A4-9F92-4F10-BBE6-0D9168DA83FC}" srcOrd="0" destOrd="0" presId="urn:microsoft.com/office/officeart/2005/8/layout/chevron2"/>
    <dgm:cxn modelId="{93E40E26-F5AF-48ED-9C44-F34A15D012A9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Established well field / Infrastructure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Regulatory Environment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Expand Treatment Facility to 10 </a:t>
          </a:r>
          <a:r>
            <a:rPr lang="en-US" dirty="0" err="1" smtClean="0"/>
            <a:t>mgd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None Known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D18F2C01-1307-47EC-8B98-846A978C2A63}" type="presOf" srcId="{B98C77B9-8FF4-4F1A-8EAA-A6AC13E9F241}" destId="{9A46A9E4-10E9-4653-A848-2BD8B4DB5ECD}" srcOrd="0" destOrd="0" presId="urn:microsoft.com/office/officeart/2005/8/layout/chevron2"/>
    <dgm:cxn modelId="{0E4635A6-8FB2-49BC-95FF-5FD689A30559}" type="presOf" srcId="{AD4F83CE-46A4-4D60-8D04-A6B9D37E9F2B}" destId="{A3182D9D-5B6B-4024-BF33-0951E0089306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4F7749E4-B2E2-4CB2-BFA5-8646844B24B3}" type="presOf" srcId="{6D5BACDD-6445-40A8-A1CC-4A4228B6572D}" destId="{BB0CA316-7692-4D33-BBA0-FE01AD201D9B}" srcOrd="0" destOrd="0" presId="urn:microsoft.com/office/officeart/2005/8/layout/chevron2"/>
    <dgm:cxn modelId="{21552BEE-3784-4FC7-9904-1BB74B608357}" type="presOf" srcId="{E4FFF7C6-6024-490F-9C65-9886480B5356}" destId="{C0F06030-D67C-4F07-98B5-92861FA18741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50D7F936-4D33-4A9D-A392-F4779FBA02AB}" type="presOf" srcId="{C39AC87A-146E-4FA3-869E-8FB67AF3E447}" destId="{48FD61C4-1C28-4466-B095-6393A138FC99}" srcOrd="0" destOrd="0" presId="urn:microsoft.com/office/officeart/2005/8/layout/chevron2"/>
    <dgm:cxn modelId="{A0195B7D-EBD5-4B10-B0F5-9DA15B08D098}" type="presOf" srcId="{0ABE0F47-7C50-4A4F-AC01-A0DD0E8CDD07}" destId="{3C5D1A6D-F616-4F20-807F-43858C5539A2}" srcOrd="0" destOrd="0" presId="urn:microsoft.com/office/officeart/2005/8/layout/chevron2"/>
    <dgm:cxn modelId="{2F65B4FD-5377-4215-814F-5E2DCC72DBA6}" type="presOf" srcId="{2E337508-E4D4-4268-926C-77F2A228956D}" destId="{4BF4F6C6-9F03-497E-9A91-117EFE72C18E}" srcOrd="0" destOrd="0" presId="urn:microsoft.com/office/officeart/2005/8/layout/chevron2"/>
    <dgm:cxn modelId="{7971E8DF-3CE1-4C56-8168-6A487768EFEE}" type="presOf" srcId="{477A0596-403D-4605-9E1E-5BB02085A8A1}" destId="{0531AF8B-599F-4990-A3A6-1A3B346A2FF5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98D15ACB-A077-4AE0-A0DB-367F4A3687CB}" type="presOf" srcId="{43CC7A63-5AAE-4DC3-A9DB-FB4BBABCD811}" destId="{6BF7AF4A-4FDE-4002-BFE8-F765F0590DE6}" srcOrd="0" destOrd="0" presId="urn:microsoft.com/office/officeart/2005/8/layout/chevron2"/>
    <dgm:cxn modelId="{B087BDED-1BFB-43E2-AE47-9705000CF85B}" type="presParOf" srcId="{A3182D9D-5B6B-4024-BF33-0951E0089306}" destId="{6BE9D33E-C4B2-43C2-96BA-3E842D1356D6}" srcOrd="0" destOrd="0" presId="urn:microsoft.com/office/officeart/2005/8/layout/chevron2"/>
    <dgm:cxn modelId="{7B49DC25-9F16-4CDF-A5B7-A2CA4486EDC2}" type="presParOf" srcId="{6BE9D33E-C4B2-43C2-96BA-3E842D1356D6}" destId="{0531AF8B-599F-4990-A3A6-1A3B346A2FF5}" srcOrd="0" destOrd="0" presId="urn:microsoft.com/office/officeart/2005/8/layout/chevron2"/>
    <dgm:cxn modelId="{9B38FBA4-8B4D-49DC-A27A-312E5693ABD6}" type="presParOf" srcId="{6BE9D33E-C4B2-43C2-96BA-3E842D1356D6}" destId="{BB0CA316-7692-4D33-BBA0-FE01AD201D9B}" srcOrd="1" destOrd="0" presId="urn:microsoft.com/office/officeart/2005/8/layout/chevron2"/>
    <dgm:cxn modelId="{18041ABF-CDD6-4787-94C1-6B5033DDB019}" type="presParOf" srcId="{A3182D9D-5B6B-4024-BF33-0951E0089306}" destId="{71241F3E-EDE3-420B-B899-6466FC812AF0}" srcOrd="1" destOrd="0" presId="urn:microsoft.com/office/officeart/2005/8/layout/chevron2"/>
    <dgm:cxn modelId="{8984C680-6B47-4A91-B8BE-336C40F62FD5}" type="presParOf" srcId="{A3182D9D-5B6B-4024-BF33-0951E0089306}" destId="{8182876C-D472-4315-9AB5-77E1ADABCC7B}" srcOrd="2" destOrd="0" presId="urn:microsoft.com/office/officeart/2005/8/layout/chevron2"/>
    <dgm:cxn modelId="{2311E787-EFCB-46CD-9751-D185A6960C79}" type="presParOf" srcId="{8182876C-D472-4315-9AB5-77E1ADABCC7B}" destId="{3C5D1A6D-F616-4F20-807F-43858C5539A2}" srcOrd="0" destOrd="0" presId="urn:microsoft.com/office/officeart/2005/8/layout/chevron2"/>
    <dgm:cxn modelId="{FAE0F52A-EE10-4A9C-8A08-C84DA8487EA1}" type="presParOf" srcId="{8182876C-D472-4315-9AB5-77E1ADABCC7B}" destId="{6BF7AF4A-4FDE-4002-BFE8-F765F0590DE6}" srcOrd="1" destOrd="0" presId="urn:microsoft.com/office/officeart/2005/8/layout/chevron2"/>
    <dgm:cxn modelId="{FF4C65A3-068F-4E33-B6F1-5AFB98A98C5C}" type="presParOf" srcId="{A3182D9D-5B6B-4024-BF33-0951E0089306}" destId="{3D575E2F-CF78-42D4-A4BA-D8FCD830C1F4}" srcOrd="3" destOrd="0" presId="urn:microsoft.com/office/officeart/2005/8/layout/chevron2"/>
    <dgm:cxn modelId="{F5E9D3F1-8CB1-4E54-9758-8AFE76CC432B}" type="presParOf" srcId="{A3182D9D-5B6B-4024-BF33-0951E0089306}" destId="{235C8BE6-3BB0-452F-AB0B-145571187986}" srcOrd="4" destOrd="0" presId="urn:microsoft.com/office/officeart/2005/8/layout/chevron2"/>
    <dgm:cxn modelId="{1478C750-C4E0-4704-B35F-36F6F37B1399}" type="presParOf" srcId="{235C8BE6-3BB0-452F-AB0B-145571187986}" destId="{4BF4F6C6-9F03-497E-9A91-117EFE72C18E}" srcOrd="0" destOrd="0" presId="urn:microsoft.com/office/officeart/2005/8/layout/chevron2"/>
    <dgm:cxn modelId="{A987F2DC-76DC-4A2C-9754-02BB866140CD}" type="presParOf" srcId="{235C8BE6-3BB0-452F-AB0B-145571187986}" destId="{C0F06030-D67C-4F07-98B5-92861FA18741}" srcOrd="1" destOrd="0" presId="urn:microsoft.com/office/officeart/2005/8/layout/chevron2"/>
    <dgm:cxn modelId="{D2EED4D0-2439-4996-8D74-0798E6DCD1C1}" type="presParOf" srcId="{A3182D9D-5B6B-4024-BF33-0951E0089306}" destId="{380527BC-6D4E-407A-A4E3-3819467B849E}" srcOrd="5" destOrd="0" presId="urn:microsoft.com/office/officeart/2005/8/layout/chevron2"/>
    <dgm:cxn modelId="{0222E545-880E-4DF6-AB61-CAC53D1AF400}" type="presParOf" srcId="{A3182D9D-5B6B-4024-BF33-0951E0089306}" destId="{23A16D7D-4071-4425-B9D3-152768F60DC0}" srcOrd="6" destOrd="0" presId="urn:microsoft.com/office/officeart/2005/8/layout/chevron2"/>
    <dgm:cxn modelId="{F6C780EC-9FB9-4C45-BF4E-F77861C04C02}" type="presParOf" srcId="{23A16D7D-4071-4425-B9D3-152768F60DC0}" destId="{9A46A9E4-10E9-4653-A848-2BD8B4DB5ECD}" srcOrd="0" destOrd="0" presId="urn:microsoft.com/office/officeart/2005/8/layout/chevron2"/>
    <dgm:cxn modelId="{7FB7D518-5AE4-47B2-B4C2-4D0A165298A2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/>
      <dgm:spPr/>
      <dgm:t>
        <a:bodyPr/>
        <a:lstStyle/>
        <a:p>
          <a:r>
            <a:rPr lang="en-US" dirty="0" smtClean="0"/>
            <a:t>ESTIMATED COST – $10.5 M</a:t>
          </a:r>
          <a:endParaRPr lang="en-US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3AD434B2-893C-4D64-A591-D25D89E062B5}" type="presOf" srcId="{251A1FF1-4F7D-4FD8-911E-D605E2796176}" destId="{5ACAAB24-B777-46C4-B8B5-F44F69F36575}" srcOrd="0" destOrd="0" presId="urn:microsoft.com/office/officeart/2005/8/layout/chevron2"/>
    <dgm:cxn modelId="{4603DA58-5F46-48E8-8462-115C46A30AEF}" type="presOf" srcId="{CE21B178-1698-4FDE-A7D4-B12ECAF75F04}" destId="{0158A406-C8A0-4630-8B3B-79B039492296}" srcOrd="0" destOrd="0" presId="urn:microsoft.com/office/officeart/2005/8/layout/chevron2"/>
    <dgm:cxn modelId="{4DF7A6E7-8350-47F6-9AA0-A4D859C55F13}" type="presOf" srcId="{9BBC11C5-428F-4473-A004-67CC6A0A418E}" destId="{727069A4-9F92-4F10-BBE6-0D9168DA83FC}" srcOrd="0" destOrd="0" presId="urn:microsoft.com/office/officeart/2005/8/layout/chevron2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667DE895-3032-4761-A511-5C44951D7DCC}" type="presParOf" srcId="{5ACAAB24-B777-46C4-B8B5-F44F69F36575}" destId="{4CE65448-6A2E-4783-8D99-F11B9B62C4AB}" srcOrd="0" destOrd="0" presId="urn:microsoft.com/office/officeart/2005/8/layout/chevron2"/>
    <dgm:cxn modelId="{68ED9BE9-A25C-4646-9E48-07EED2279ADB}" type="presParOf" srcId="{4CE65448-6A2E-4783-8D99-F11B9B62C4AB}" destId="{727069A4-9F92-4F10-BBE6-0D9168DA83FC}" srcOrd="0" destOrd="0" presId="urn:microsoft.com/office/officeart/2005/8/layout/chevron2"/>
    <dgm:cxn modelId="{7973FFDA-5B3E-4190-89B0-F0F0F205ACAD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Proximity to Hickory Pipeline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Limited Capacity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None Known	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err="1" smtClean="0"/>
            <a:t>Reliabilty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FD6FC1-E51D-40CF-B5E4-7A1B52A94DF5}" type="presOf" srcId="{2E337508-E4D4-4268-926C-77F2A228956D}" destId="{4BF4F6C6-9F03-497E-9A91-117EFE72C18E}" srcOrd="0" destOrd="0" presId="urn:microsoft.com/office/officeart/2005/8/layout/chevron2"/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254DDAE7-B649-4F9C-8288-3D0F99D5544E}" type="presOf" srcId="{E4FFF7C6-6024-490F-9C65-9886480B5356}" destId="{C0F06030-D67C-4F07-98B5-92861FA18741}" srcOrd="0" destOrd="0" presId="urn:microsoft.com/office/officeart/2005/8/layout/chevron2"/>
    <dgm:cxn modelId="{75C65B5E-F33F-4652-84AA-D1FAC72A61D3}" type="presOf" srcId="{0ABE0F47-7C50-4A4F-AC01-A0DD0E8CDD07}" destId="{3C5D1A6D-F616-4F20-807F-43858C5539A2}" srcOrd="0" destOrd="0" presId="urn:microsoft.com/office/officeart/2005/8/layout/chevron2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47B2B55B-BFE4-403B-AB89-3B3447977694}" type="presOf" srcId="{477A0596-403D-4605-9E1E-5BB02085A8A1}" destId="{0531AF8B-599F-4990-A3A6-1A3B346A2FF5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DA9F06A7-369F-48CF-86A9-0D0B33193A20}" type="presOf" srcId="{AD4F83CE-46A4-4D60-8D04-A6B9D37E9F2B}" destId="{A3182D9D-5B6B-4024-BF33-0951E0089306}" srcOrd="0" destOrd="0" presId="urn:microsoft.com/office/officeart/2005/8/layout/chevron2"/>
    <dgm:cxn modelId="{A2ED8C7C-7670-4A6B-B71E-B2CF79DD1620}" type="presOf" srcId="{B98C77B9-8FF4-4F1A-8EAA-A6AC13E9F241}" destId="{9A46A9E4-10E9-4653-A848-2BD8B4DB5ECD}" srcOrd="0" destOrd="0" presId="urn:microsoft.com/office/officeart/2005/8/layout/chevron2"/>
    <dgm:cxn modelId="{DDDADDBC-52B7-4A8F-936D-6EB9F556EFFC}" type="presOf" srcId="{C39AC87A-146E-4FA3-869E-8FB67AF3E447}" destId="{48FD61C4-1C28-4466-B095-6393A138FC99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1E58EE91-ED4B-4308-8C62-770137641E16}" type="presOf" srcId="{6D5BACDD-6445-40A8-A1CC-4A4228B6572D}" destId="{BB0CA316-7692-4D33-BBA0-FE01AD201D9B}" srcOrd="0" destOrd="0" presId="urn:microsoft.com/office/officeart/2005/8/layout/chevron2"/>
    <dgm:cxn modelId="{990355D4-BFA4-4BEB-BBAD-024380C41BE6}" type="presOf" srcId="{43CC7A63-5AAE-4DC3-A9DB-FB4BBABCD811}" destId="{6BF7AF4A-4FDE-4002-BFE8-F765F0590DE6}" srcOrd="0" destOrd="0" presId="urn:microsoft.com/office/officeart/2005/8/layout/chevron2"/>
    <dgm:cxn modelId="{C839A3AF-3F58-4E57-9BA8-44000710D962}" type="presParOf" srcId="{A3182D9D-5B6B-4024-BF33-0951E0089306}" destId="{6BE9D33E-C4B2-43C2-96BA-3E842D1356D6}" srcOrd="0" destOrd="0" presId="urn:microsoft.com/office/officeart/2005/8/layout/chevron2"/>
    <dgm:cxn modelId="{6AF9A8AB-D231-4ADC-8E4E-3FC32D7E8D0E}" type="presParOf" srcId="{6BE9D33E-C4B2-43C2-96BA-3E842D1356D6}" destId="{0531AF8B-599F-4990-A3A6-1A3B346A2FF5}" srcOrd="0" destOrd="0" presId="urn:microsoft.com/office/officeart/2005/8/layout/chevron2"/>
    <dgm:cxn modelId="{AA1B6422-FD58-4984-9608-2F67F8D55B30}" type="presParOf" srcId="{6BE9D33E-C4B2-43C2-96BA-3E842D1356D6}" destId="{BB0CA316-7692-4D33-BBA0-FE01AD201D9B}" srcOrd="1" destOrd="0" presId="urn:microsoft.com/office/officeart/2005/8/layout/chevron2"/>
    <dgm:cxn modelId="{0AE44D97-576F-4DFC-BD1F-E59B7C7CEE78}" type="presParOf" srcId="{A3182D9D-5B6B-4024-BF33-0951E0089306}" destId="{71241F3E-EDE3-420B-B899-6466FC812AF0}" srcOrd="1" destOrd="0" presId="urn:microsoft.com/office/officeart/2005/8/layout/chevron2"/>
    <dgm:cxn modelId="{1B6EE8F8-CB16-45E4-9A50-2D826823118B}" type="presParOf" srcId="{A3182D9D-5B6B-4024-BF33-0951E0089306}" destId="{8182876C-D472-4315-9AB5-77E1ADABCC7B}" srcOrd="2" destOrd="0" presId="urn:microsoft.com/office/officeart/2005/8/layout/chevron2"/>
    <dgm:cxn modelId="{DAAD7222-7C7B-4A72-8026-808973032828}" type="presParOf" srcId="{8182876C-D472-4315-9AB5-77E1ADABCC7B}" destId="{3C5D1A6D-F616-4F20-807F-43858C5539A2}" srcOrd="0" destOrd="0" presId="urn:microsoft.com/office/officeart/2005/8/layout/chevron2"/>
    <dgm:cxn modelId="{6E39B9E0-0378-4D7A-B350-CE1445EB3176}" type="presParOf" srcId="{8182876C-D472-4315-9AB5-77E1ADABCC7B}" destId="{6BF7AF4A-4FDE-4002-BFE8-F765F0590DE6}" srcOrd="1" destOrd="0" presId="urn:microsoft.com/office/officeart/2005/8/layout/chevron2"/>
    <dgm:cxn modelId="{3C25B09F-841D-480C-A027-6C707E2E8731}" type="presParOf" srcId="{A3182D9D-5B6B-4024-BF33-0951E0089306}" destId="{3D575E2F-CF78-42D4-A4BA-D8FCD830C1F4}" srcOrd="3" destOrd="0" presId="urn:microsoft.com/office/officeart/2005/8/layout/chevron2"/>
    <dgm:cxn modelId="{3CFC370E-8E10-45EA-ABAF-8E2B2398EC40}" type="presParOf" srcId="{A3182D9D-5B6B-4024-BF33-0951E0089306}" destId="{235C8BE6-3BB0-452F-AB0B-145571187986}" srcOrd="4" destOrd="0" presId="urn:microsoft.com/office/officeart/2005/8/layout/chevron2"/>
    <dgm:cxn modelId="{C476C224-CCD0-4369-9389-7B08A92C0802}" type="presParOf" srcId="{235C8BE6-3BB0-452F-AB0B-145571187986}" destId="{4BF4F6C6-9F03-497E-9A91-117EFE72C18E}" srcOrd="0" destOrd="0" presId="urn:microsoft.com/office/officeart/2005/8/layout/chevron2"/>
    <dgm:cxn modelId="{EA74A0C9-33C7-4D3B-82B6-CAE487A657F7}" type="presParOf" srcId="{235C8BE6-3BB0-452F-AB0B-145571187986}" destId="{C0F06030-D67C-4F07-98B5-92861FA18741}" srcOrd="1" destOrd="0" presId="urn:microsoft.com/office/officeart/2005/8/layout/chevron2"/>
    <dgm:cxn modelId="{4F907B6D-A7DC-45CC-8EB0-0279513FC89C}" type="presParOf" srcId="{A3182D9D-5B6B-4024-BF33-0951E0089306}" destId="{380527BC-6D4E-407A-A4E3-3819467B849E}" srcOrd="5" destOrd="0" presId="urn:microsoft.com/office/officeart/2005/8/layout/chevron2"/>
    <dgm:cxn modelId="{4316C28A-1511-45B7-9B44-1F8DBB2F3BAE}" type="presParOf" srcId="{A3182D9D-5B6B-4024-BF33-0951E0089306}" destId="{23A16D7D-4071-4425-B9D3-152768F60DC0}" srcOrd="6" destOrd="0" presId="urn:microsoft.com/office/officeart/2005/8/layout/chevron2"/>
    <dgm:cxn modelId="{C9269238-EAC1-4DC1-8D07-A1115DFA9A61}" type="presParOf" srcId="{23A16D7D-4071-4425-B9D3-152768F60DC0}" destId="{9A46A9E4-10E9-4653-A848-2BD8B4DB5ECD}" srcOrd="0" destOrd="0" presId="urn:microsoft.com/office/officeart/2005/8/layout/chevron2"/>
    <dgm:cxn modelId="{B2E69FB8-801E-419C-8BEE-EE407DC203D6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/>
      <dgm:spPr/>
      <dgm:t>
        <a:bodyPr/>
        <a:lstStyle/>
        <a:p>
          <a:r>
            <a:rPr lang="en-US" dirty="0" smtClean="0"/>
            <a:t>ESTIMATED COST - $20 - $30 M</a:t>
          </a:r>
          <a:endParaRPr lang="en-US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49630E-055F-453A-928B-867545AA4A80}" type="presOf" srcId="{CE21B178-1698-4FDE-A7D4-B12ECAF75F04}" destId="{0158A406-C8A0-4630-8B3B-79B039492296}" srcOrd="0" destOrd="0" presId="urn:microsoft.com/office/officeart/2005/8/layout/chevron2"/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6512A090-EE59-428F-B261-5BEDDE86E4A2}" type="presOf" srcId="{9BBC11C5-428F-4473-A004-67CC6A0A418E}" destId="{727069A4-9F92-4F10-BBE6-0D9168DA83FC}" srcOrd="0" destOrd="0" presId="urn:microsoft.com/office/officeart/2005/8/layout/chevron2"/>
    <dgm:cxn modelId="{D89D8BDE-5854-4A22-B14B-10801BFACB13}" type="presOf" srcId="{251A1FF1-4F7D-4FD8-911E-D605E2796176}" destId="{5ACAAB24-B777-46C4-B8B5-F44F69F36575}" srcOrd="0" destOrd="0" presId="urn:microsoft.com/office/officeart/2005/8/layout/chevron2"/>
    <dgm:cxn modelId="{1987BB25-D339-44B2-8846-4D73DA2A9EE3}" type="presParOf" srcId="{5ACAAB24-B777-46C4-B8B5-F44F69F36575}" destId="{4CE65448-6A2E-4783-8D99-F11B9B62C4AB}" srcOrd="0" destOrd="0" presId="urn:microsoft.com/office/officeart/2005/8/layout/chevron2"/>
    <dgm:cxn modelId="{1C6E8BDE-B886-493E-BCBD-1F622B2C2CA5}" type="presParOf" srcId="{4CE65448-6A2E-4783-8D99-F11B9B62C4AB}" destId="{727069A4-9F92-4F10-BBE6-0D9168DA83FC}" srcOrd="0" destOrd="0" presId="urn:microsoft.com/office/officeart/2005/8/layout/chevron2"/>
    <dgm:cxn modelId="{FE19EB16-546B-46C1-88C0-592D42BD67C8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Captures </a:t>
          </a:r>
          <a:r>
            <a:rPr lang="en-US" dirty="0" err="1" smtClean="0"/>
            <a:t>stormwater</a:t>
          </a:r>
          <a:r>
            <a:rPr lang="en-US" dirty="0" smtClean="0"/>
            <a:t> in major rain events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Requires Rainfall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SWIFT Funding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Quality / Treatability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2835A2-E5CE-4626-9AD1-C1742C55BB11}" type="presOf" srcId="{C39AC87A-146E-4FA3-869E-8FB67AF3E447}" destId="{48FD61C4-1C28-4466-B095-6393A138FC99}" srcOrd="0" destOrd="0" presId="urn:microsoft.com/office/officeart/2005/8/layout/chevron2"/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C1467684-928E-4E65-83E7-133F53081BB4}" type="presOf" srcId="{477A0596-403D-4605-9E1E-5BB02085A8A1}" destId="{0531AF8B-599F-4990-A3A6-1A3B346A2FF5}" srcOrd="0" destOrd="0" presId="urn:microsoft.com/office/officeart/2005/8/layout/chevron2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AA377FC0-ED77-42E1-8C5F-512B99DC5897}" type="presOf" srcId="{B98C77B9-8FF4-4F1A-8EAA-A6AC13E9F241}" destId="{9A46A9E4-10E9-4653-A848-2BD8B4DB5ECD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0A52E689-5C1E-4FD3-90DB-71B9DD6CD798}" type="presOf" srcId="{2E337508-E4D4-4268-926C-77F2A228956D}" destId="{4BF4F6C6-9F03-497E-9A91-117EFE72C18E}" srcOrd="0" destOrd="0" presId="urn:microsoft.com/office/officeart/2005/8/layout/chevron2"/>
    <dgm:cxn modelId="{9DAA2EAE-62C4-4F0E-98F2-9882BE0CCF82}" type="presOf" srcId="{AD4F83CE-46A4-4D60-8D04-A6B9D37E9F2B}" destId="{A3182D9D-5B6B-4024-BF33-0951E0089306}" srcOrd="0" destOrd="0" presId="urn:microsoft.com/office/officeart/2005/8/layout/chevron2"/>
    <dgm:cxn modelId="{A1D3DDF9-6810-4389-8CBD-22D909779E4D}" type="presOf" srcId="{43CC7A63-5AAE-4DC3-A9DB-FB4BBABCD811}" destId="{6BF7AF4A-4FDE-4002-BFE8-F765F0590DE6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31F4FA90-1756-4CC6-8931-9DF0219FEC08}" type="presOf" srcId="{0ABE0F47-7C50-4A4F-AC01-A0DD0E8CDD07}" destId="{3C5D1A6D-F616-4F20-807F-43858C5539A2}" srcOrd="0" destOrd="0" presId="urn:microsoft.com/office/officeart/2005/8/layout/chevron2"/>
    <dgm:cxn modelId="{25EE3032-2810-4A93-9B2B-B98D1D8BE2FA}" type="presOf" srcId="{E4FFF7C6-6024-490F-9C65-9886480B5356}" destId="{C0F06030-D67C-4F07-98B5-92861FA18741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F546BB29-1751-4B38-8136-4A65A17B8F8C}" type="presOf" srcId="{6D5BACDD-6445-40A8-A1CC-4A4228B6572D}" destId="{BB0CA316-7692-4D33-BBA0-FE01AD201D9B}" srcOrd="0" destOrd="0" presId="urn:microsoft.com/office/officeart/2005/8/layout/chevron2"/>
    <dgm:cxn modelId="{80D5E398-EB41-4240-908F-9BD12E765D27}" type="presParOf" srcId="{A3182D9D-5B6B-4024-BF33-0951E0089306}" destId="{6BE9D33E-C4B2-43C2-96BA-3E842D1356D6}" srcOrd="0" destOrd="0" presId="urn:microsoft.com/office/officeart/2005/8/layout/chevron2"/>
    <dgm:cxn modelId="{0ED89D42-E145-4DBE-AC7D-EF9489584E4E}" type="presParOf" srcId="{6BE9D33E-C4B2-43C2-96BA-3E842D1356D6}" destId="{0531AF8B-599F-4990-A3A6-1A3B346A2FF5}" srcOrd="0" destOrd="0" presId="urn:microsoft.com/office/officeart/2005/8/layout/chevron2"/>
    <dgm:cxn modelId="{DE43E374-FDFA-42CE-BB67-6C1393546FF9}" type="presParOf" srcId="{6BE9D33E-C4B2-43C2-96BA-3E842D1356D6}" destId="{BB0CA316-7692-4D33-BBA0-FE01AD201D9B}" srcOrd="1" destOrd="0" presId="urn:microsoft.com/office/officeart/2005/8/layout/chevron2"/>
    <dgm:cxn modelId="{4BF89BF0-7D50-4913-BA82-D3B2030B1ED8}" type="presParOf" srcId="{A3182D9D-5B6B-4024-BF33-0951E0089306}" destId="{71241F3E-EDE3-420B-B899-6466FC812AF0}" srcOrd="1" destOrd="0" presId="urn:microsoft.com/office/officeart/2005/8/layout/chevron2"/>
    <dgm:cxn modelId="{5EBC3794-9D47-43ED-8C0B-E20B9788883F}" type="presParOf" srcId="{A3182D9D-5B6B-4024-BF33-0951E0089306}" destId="{8182876C-D472-4315-9AB5-77E1ADABCC7B}" srcOrd="2" destOrd="0" presId="urn:microsoft.com/office/officeart/2005/8/layout/chevron2"/>
    <dgm:cxn modelId="{E0CFA682-D1F4-4799-8FE5-3A2DC71A0979}" type="presParOf" srcId="{8182876C-D472-4315-9AB5-77E1ADABCC7B}" destId="{3C5D1A6D-F616-4F20-807F-43858C5539A2}" srcOrd="0" destOrd="0" presId="urn:microsoft.com/office/officeart/2005/8/layout/chevron2"/>
    <dgm:cxn modelId="{1169D80A-C10E-4BAB-8E3A-8A738CDBF11F}" type="presParOf" srcId="{8182876C-D472-4315-9AB5-77E1ADABCC7B}" destId="{6BF7AF4A-4FDE-4002-BFE8-F765F0590DE6}" srcOrd="1" destOrd="0" presId="urn:microsoft.com/office/officeart/2005/8/layout/chevron2"/>
    <dgm:cxn modelId="{A38C1774-8DC3-411E-A35F-951BF4D13EB1}" type="presParOf" srcId="{A3182D9D-5B6B-4024-BF33-0951E0089306}" destId="{3D575E2F-CF78-42D4-A4BA-D8FCD830C1F4}" srcOrd="3" destOrd="0" presId="urn:microsoft.com/office/officeart/2005/8/layout/chevron2"/>
    <dgm:cxn modelId="{9C871EA1-9B1F-4A91-A3DB-E5A6E3908712}" type="presParOf" srcId="{A3182D9D-5B6B-4024-BF33-0951E0089306}" destId="{235C8BE6-3BB0-452F-AB0B-145571187986}" srcOrd="4" destOrd="0" presId="urn:microsoft.com/office/officeart/2005/8/layout/chevron2"/>
    <dgm:cxn modelId="{9CE19452-2894-4B3A-8E45-3155E0119DC4}" type="presParOf" srcId="{235C8BE6-3BB0-452F-AB0B-145571187986}" destId="{4BF4F6C6-9F03-497E-9A91-117EFE72C18E}" srcOrd="0" destOrd="0" presId="urn:microsoft.com/office/officeart/2005/8/layout/chevron2"/>
    <dgm:cxn modelId="{B6C6B1AF-21E6-4C5C-B201-369AC7398EE7}" type="presParOf" srcId="{235C8BE6-3BB0-452F-AB0B-145571187986}" destId="{C0F06030-D67C-4F07-98B5-92861FA18741}" srcOrd="1" destOrd="0" presId="urn:microsoft.com/office/officeart/2005/8/layout/chevron2"/>
    <dgm:cxn modelId="{66341718-9A47-498C-93C5-1B3D887CE390}" type="presParOf" srcId="{A3182D9D-5B6B-4024-BF33-0951E0089306}" destId="{380527BC-6D4E-407A-A4E3-3819467B849E}" srcOrd="5" destOrd="0" presId="urn:microsoft.com/office/officeart/2005/8/layout/chevron2"/>
    <dgm:cxn modelId="{D86B338B-0815-4BCD-AC1F-F036FB4556D9}" type="presParOf" srcId="{A3182D9D-5B6B-4024-BF33-0951E0089306}" destId="{23A16D7D-4071-4425-B9D3-152768F60DC0}" srcOrd="6" destOrd="0" presId="urn:microsoft.com/office/officeart/2005/8/layout/chevron2"/>
    <dgm:cxn modelId="{8F9FD27F-D6C1-4A39-B27F-ABC27A7C062C}" type="presParOf" srcId="{23A16D7D-4071-4425-B9D3-152768F60DC0}" destId="{9A46A9E4-10E9-4653-A848-2BD8B4DB5ECD}" srcOrd="0" destOrd="0" presId="urn:microsoft.com/office/officeart/2005/8/layout/chevron2"/>
    <dgm:cxn modelId="{B1E6F139-7460-45F4-A6AF-B562C7FAECFE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 custT="1"/>
      <dgm:spPr/>
      <dgm:t>
        <a:bodyPr/>
        <a:lstStyle/>
        <a:p>
          <a:r>
            <a:rPr lang="en-US" sz="2000" dirty="0" smtClean="0"/>
            <a:t>Basin Cost – TBD</a:t>
          </a:r>
          <a:endParaRPr lang="en-US" sz="2000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484364F1-8B00-49ED-8ED2-EDC747EC34EE}">
      <dgm:prSet phldrT="[Text]" custT="1"/>
      <dgm:spPr/>
      <dgm:t>
        <a:bodyPr/>
        <a:lstStyle/>
        <a:p>
          <a:r>
            <a:rPr lang="en-US" sz="2000" dirty="0" smtClean="0"/>
            <a:t>Advanced Treatment - $50 - $75 M</a:t>
          </a:r>
          <a:endParaRPr lang="en-US" sz="2000" dirty="0"/>
        </a:p>
      </dgm:t>
    </dgm:pt>
    <dgm:pt modelId="{343018B4-CE2A-48E7-94A2-590E67D43278}" type="parTrans" cxnId="{8DDED0CE-E655-4F38-B131-BE3933ED0540}">
      <dgm:prSet/>
      <dgm:spPr/>
      <dgm:t>
        <a:bodyPr/>
        <a:lstStyle/>
        <a:p>
          <a:endParaRPr lang="en-US"/>
        </a:p>
      </dgm:t>
    </dgm:pt>
    <dgm:pt modelId="{7996B090-1B6D-4E8D-9203-B08F009610E9}" type="sibTrans" cxnId="{8DDED0CE-E655-4F38-B131-BE3933ED0540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C597B8CD-7CAB-4C48-A34D-807E60A4D126}" type="presOf" srcId="{251A1FF1-4F7D-4FD8-911E-D605E2796176}" destId="{5ACAAB24-B777-46C4-B8B5-F44F69F36575}" srcOrd="0" destOrd="0" presId="urn:microsoft.com/office/officeart/2005/8/layout/chevron2"/>
    <dgm:cxn modelId="{EDCDF360-A469-488F-A166-E126BB0F1F4A}" type="presOf" srcId="{9BBC11C5-428F-4473-A004-67CC6A0A418E}" destId="{727069A4-9F92-4F10-BBE6-0D9168DA83FC}" srcOrd="0" destOrd="0" presId="urn:microsoft.com/office/officeart/2005/8/layout/chevron2"/>
    <dgm:cxn modelId="{8DDED0CE-E655-4F38-B131-BE3933ED0540}" srcId="{9BBC11C5-428F-4473-A004-67CC6A0A418E}" destId="{484364F1-8B00-49ED-8ED2-EDC747EC34EE}" srcOrd="1" destOrd="0" parTransId="{343018B4-CE2A-48E7-94A2-590E67D43278}" sibTransId="{7996B090-1B6D-4E8D-9203-B08F009610E9}"/>
    <dgm:cxn modelId="{D80269F6-B2B8-40DC-954F-5B8ACE26F732}" type="presOf" srcId="{484364F1-8B00-49ED-8ED2-EDC747EC34EE}" destId="{0158A406-C8A0-4630-8B3B-79B039492296}" srcOrd="0" destOrd="1" presId="urn:microsoft.com/office/officeart/2005/8/layout/chevron2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B4655D00-3C85-4B2E-873D-A3E36C5853F0}" type="presOf" srcId="{CE21B178-1698-4FDE-A7D4-B12ECAF75F04}" destId="{0158A406-C8A0-4630-8B3B-79B039492296}" srcOrd="0" destOrd="0" presId="urn:microsoft.com/office/officeart/2005/8/layout/chevron2"/>
    <dgm:cxn modelId="{AE5602D2-5B64-4421-AD3B-ABEFDBFBB42F}" type="presParOf" srcId="{5ACAAB24-B777-46C4-B8B5-F44F69F36575}" destId="{4CE65448-6A2E-4783-8D99-F11B9B62C4AB}" srcOrd="0" destOrd="0" presId="urn:microsoft.com/office/officeart/2005/8/layout/chevron2"/>
    <dgm:cxn modelId="{B13A260A-C194-4FBE-BD7D-FDA95A974969}" type="presParOf" srcId="{4CE65448-6A2E-4783-8D99-F11B9B62C4AB}" destId="{727069A4-9F92-4F10-BBE6-0D9168DA83FC}" srcOrd="0" destOrd="0" presId="urn:microsoft.com/office/officeart/2005/8/layout/chevron2"/>
    <dgm:cxn modelId="{6E84B3F3-DB95-4BAA-A9B2-4A24443B1999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Drought Resistant Source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Public Perception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Plant Improvements / SWIFT Funding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None Known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3D5936-EFEB-46BC-AF79-E0FEBF0E20BC}" type="presOf" srcId="{477A0596-403D-4605-9E1E-5BB02085A8A1}" destId="{0531AF8B-599F-4990-A3A6-1A3B346A2FF5}" srcOrd="0" destOrd="0" presId="urn:microsoft.com/office/officeart/2005/8/layout/chevron2"/>
    <dgm:cxn modelId="{14215247-C1A9-44FC-9F4C-D6BE748F2679}" type="presOf" srcId="{0ABE0F47-7C50-4A4F-AC01-A0DD0E8CDD07}" destId="{3C5D1A6D-F616-4F20-807F-43858C5539A2}" srcOrd="0" destOrd="0" presId="urn:microsoft.com/office/officeart/2005/8/layout/chevron2"/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37452258-8E06-4E7F-AE98-E81C82E1FE7B}" type="presOf" srcId="{E4FFF7C6-6024-490F-9C65-9886480B5356}" destId="{C0F06030-D67C-4F07-98B5-92861FA18741}" srcOrd="0" destOrd="0" presId="urn:microsoft.com/office/officeart/2005/8/layout/chevron2"/>
    <dgm:cxn modelId="{1C6013E2-1558-4030-AA3C-096C252BD1CC}" type="presOf" srcId="{B98C77B9-8FF4-4F1A-8EAA-A6AC13E9F241}" destId="{9A46A9E4-10E9-4653-A848-2BD8B4DB5ECD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9E45B130-5658-49C8-ACE8-9C1D0E17C81D}" type="presOf" srcId="{43CC7A63-5AAE-4DC3-A9DB-FB4BBABCD811}" destId="{6BF7AF4A-4FDE-4002-BFE8-F765F0590DE6}" srcOrd="0" destOrd="0" presId="urn:microsoft.com/office/officeart/2005/8/layout/chevron2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4310672D-9A8E-44DB-AD38-24B4A605EE97}" type="presOf" srcId="{C39AC87A-146E-4FA3-869E-8FB67AF3E447}" destId="{48FD61C4-1C28-4466-B095-6393A138FC99}" srcOrd="0" destOrd="0" presId="urn:microsoft.com/office/officeart/2005/8/layout/chevron2"/>
    <dgm:cxn modelId="{535D3491-E642-4EB5-BEDF-D1E25C52943A}" type="presOf" srcId="{AD4F83CE-46A4-4D60-8D04-A6B9D37E9F2B}" destId="{A3182D9D-5B6B-4024-BF33-0951E0089306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49967E13-0AE7-4567-8A1D-A06BB71F5AFB}" type="presOf" srcId="{2E337508-E4D4-4268-926C-77F2A228956D}" destId="{4BF4F6C6-9F03-497E-9A91-117EFE72C18E}" srcOrd="0" destOrd="0" presId="urn:microsoft.com/office/officeart/2005/8/layout/chevron2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BD0BF20D-3A25-4DAF-8636-F590E66BBABC}" type="presOf" srcId="{6D5BACDD-6445-40A8-A1CC-4A4228B6572D}" destId="{BB0CA316-7692-4D33-BBA0-FE01AD201D9B}" srcOrd="0" destOrd="0" presId="urn:microsoft.com/office/officeart/2005/8/layout/chevron2"/>
    <dgm:cxn modelId="{F0907612-C4EA-47A3-B7EC-2104A5237089}" type="presParOf" srcId="{A3182D9D-5B6B-4024-BF33-0951E0089306}" destId="{6BE9D33E-C4B2-43C2-96BA-3E842D1356D6}" srcOrd="0" destOrd="0" presId="urn:microsoft.com/office/officeart/2005/8/layout/chevron2"/>
    <dgm:cxn modelId="{55B98B00-D5F8-425B-9579-AEB2EF671639}" type="presParOf" srcId="{6BE9D33E-C4B2-43C2-96BA-3E842D1356D6}" destId="{0531AF8B-599F-4990-A3A6-1A3B346A2FF5}" srcOrd="0" destOrd="0" presId="urn:microsoft.com/office/officeart/2005/8/layout/chevron2"/>
    <dgm:cxn modelId="{BB01CC36-0185-45DE-9A34-972A4AE55877}" type="presParOf" srcId="{6BE9D33E-C4B2-43C2-96BA-3E842D1356D6}" destId="{BB0CA316-7692-4D33-BBA0-FE01AD201D9B}" srcOrd="1" destOrd="0" presId="urn:microsoft.com/office/officeart/2005/8/layout/chevron2"/>
    <dgm:cxn modelId="{8461ECB5-1736-4C2C-AB25-C97430F350BE}" type="presParOf" srcId="{A3182D9D-5B6B-4024-BF33-0951E0089306}" destId="{71241F3E-EDE3-420B-B899-6466FC812AF0}" srcOrd="1" destOrd="0" presId="urn:microsoft.com/office/officeart/2005/8/layout/chevron2"/>
    <dgm:cxn modelId="{2AAA7050-BB46-4468-868B-B5B60DB552FC}" type="presParOf" srcId="{A3182D9D-5B6B-4024-BF33-0951E0089306}" destId="{8182876C-D472-4315-9AB5-77E1ADABCC7B}" srcOrd="2" destOrd="0" presId="urn:microsoft.com/office/officeart/2005/8/layout/chevron2"/>
    <dgm:cxn modelId="{6D37F09A-B338-467D-B228-1AA85849011E}" type="presParOf" srcId="{8182876C-D472-4315-9AB5-77E1ADABCC7B}" destId="{3C5D1A6D-F616-4F20-807F-43858C5539A2}" srcOrd="0" destOrd="0" presId="urn:microsoft.com/office/officeart/2005/8/layout/chevron2"/>
    <dgm:cxn modelId="{D55FB174-5695-468D-B063-CD0A0AAD5D99}" type="presParOf" srcId="{8182876C-D472-4315-9AB5-77E1ADABCC7B}" destId="{6BF7AF4A-4FDE-4002-BFE8-F765F0590DE6}" srcOrd="1" destOrd="0" presId="urn:microsoft.com/office/officeart/2005/8/layout/chevron2"/>
    <dgm:cxn modelId="{642B9316-E719-4DB0-A911-F68F57FA1024}" type="presParOf" srcId="{A3182D9D-5B6B-4024-BF33-0951E0089306}" destId="{3D575E2F-CF78-42D4-A4BA-D8FCD830C1F4}" srcOrd="3" destOrd="0" presId="urn:microsoft.com/office/officeart/2005/8/layout/chevron2"/>
    <dgm:cxn modelId="{DF9312B6-5DA3-49C5-B1B5-DEAC36D972E0}" type="presParOf" srcId="{A3182D9D-5B6B-4024-BF33-0951E0089306}" destId="{235C8BE6-3BB0-452F-AB0B-145571187986}" srcOrd="4" destOrd="0" presId="urn:microsoft.com/office/officeart/2005/8/layout/chevron2"/>
    <dgm:cxn modelId="{1AD9084F-D57E-4126-95D4-4F3A335F80BD}" type="presParOf" srcId="{235C8BE6-3BB0-452F-AB0B-145571187986}" destId="{4BF4F6C6-9F03-497E-9A91-117EFE72C18E}" srcOrd="0" destOrd="0" presId="urn:microsoft.com/office/officeart/2005/8/layout/chevron2"/>
    <dgm:cxn modelId="{BDA124E3-A647-4042-BA9E-F1759261C8AF}" type="presParOf" srcId="{235C8BE6-3BB0-452F-AB0B-145571187986}" destId="{C0F06030-D67C-4F07-98B5-92861FA18741}" srcOrd="1" destOrd="0" presId="urn:microsoft.com/office/officeart/2005/8/layout/chevron2"/>
    <dgm:cxn modelId="{100CD4F4-AED0-4E19-AD69-5371DB8AE09C}" type="presParOf" srcId="{A3182D9D-5B6B-4024-BF33-0951E0089306}" destId="{380527BC-6D4E-407A-A4E3-3819467B849E}" srcOrd="5" destOrd="0" presId="urn:microsoft.com/office/officeart/2005/8/layout/chevron2"/>
    <dgm:cxn modelId="{AFB4AD08-EAA2-4960-B065-3F8B25AE7F0E}" type="presParOf" srcId="{A3182D9D-5B6B-4024-BF33-0951E0089306}" destId="{23A16D7D-4071-4425-B9D3-152768F60DC0}" srcOrd="6" destOrd="0" presId="urn:microsoft.com/office/officeart/2005/8/layout/chevron2"/>
    <dgm:cxn modelId="{AA51059E-5040-4E72-BF7B-DDE178C53310}" type="presParOf" srcId="{23A16D7D-4071-4425-B9D3-152768F60DC0}" destId="{9A46A9E4-10E9-4653-A848-2BD8B4DB5ECD}" srcOrd="0" destOrd="0" presId="urn:microsoft.com/office/officeart/2005/8/layout/chevron2"/>
    <dgm:cxn modelId="{166465DF-B38F-498F-BC2C-B54DE4AFB905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 custT="1"/>
      <dgm:spPr/>
      <dgm:t>
        <a:bodyPr/>
        <a:lstStyle/>
        <a:p>
          <a:r>
            <a:rPr lang="en-US" sz="4000" dirty="0" smtClean="0"/>
            <a:t>N/A</a:t>
          </a:r>
          <a:endParaRPr lang="en-US" sz="4000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E8EABEC2-4BDB-4D19-8D00-2088E6A2410B}" type="presOf" srcId="{9BBC11C5-428F-4473-A004-67CC6A0A418E}" destId="{727069A4-9F92-4F10-BBE6-0D9168DA83FC}" srcOrd="0" destOrd="0" presId="urn:microsoft.com/office/officeart/2005/8/layout/chevron2"/>
    <dgm:cxn modelId="{7078E5AA-ADFC-4184-BB6B-F86CBFB9AD30}" type="presOf" srcId="{251A1FF1-4F7D-4FD8-911E-D605E2796176}" destId="{5ACAAB24-B777-46C4-B8B5-F44F69F36575}" srcOrd="0" destOrd="0" presId="urn:microsoft.com/office/officeart/2005/8/layout/chevron2"/>
    <dgm:cxn modelId="{C7910E97-5660-4DDE-AE3A-646019AEFC39}" type="presOf" srcId="{CE21B178-1698-4FDE-A7D4-B12ECAF75F04}" destId="{0158A406-C8A0-4630-8B3B-79B039492296}" srcOrd="0" destOrd="0" presId="urn:microsoft.com/office/officeart/2005/8/layout/chevron2"/>
    <dgm:cxn modelId="{7382C128-DA98-43BE-893C-C0FDB91A2658}" type="presParOf" srcId="{5ACAAB24-B777-46C4-B8B5-F44F69F36575}" destId="{4CE65448-6A2E-4783-8D99-F11B9B62C4AB}" srcOrd="0" destOrd="0" presId="urn:microsoft.com/office/officeart/2005/8/layout/chevron2"/>
    <dgm:cxn modelId="{56644416-E99D-4892-BB48-601D976CBD43}" type="presParOf" srcId="{4CE65448-6A2E-4783-8D99-F11B9B62C4AB}" destId="{727069A4-9F92-4F10-BBE6-0D9168DA83FC}" srcOrd="0" destOrd="0" presId="urn:microsoft.com/office/officeart/2005/8/layout/chevron2"/>
    <dgm:cxn modelId="{E90A02A9-B8CB-45CD-A816-353D4BE8A8C9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/>
      <dgm:spPr/>
      <dgm:t>
        <a:bodyPr/>
        <a:lstStyle/>
        <a:p>
          <a:r>
            <a:rPr lang="en-US" dirty="0" smtClean="0"/>
            <a:t>ESTIMATED COST - $136 M</a:t>
          </a:r>
          <a:endParaRPr lang="en-US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58A9FE-1F6C-4A55-B570-2181F7EE7B53}" type="presOf" srcId="{251A1FF1-4F7D-4FD8-911E-D605E2796176}" destId="{5ACAAB24-B777-46C4-B8B5-F44F69F36575}" srcOrd="0" destOrd="0" presId="urn:microsoft.com/office/officeart/2005/8/layout/chevron2"/>
    <dgm:cxn modelId="{F04A547C-1895-455B-9057-B2730447E915}" type="presOf" srcId="{CE21B178-1698-4FDE-A7D4-B12ECAF75F04}" destId="{0158A406-C8A0-4630-8B3B-79B039492296}" srcOrd="0" destOrd="0" presId="urn:microsoft.com/office/officeart/2005/8/layout/chevron2"/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F27F91DD-AC50-47B1-A17A-3DC214AA8700}" type="presOf" srcId="{9BBC11C5-428F-4473-A004-67CC6A0A418E}" destId="{727069A4-9F92-4F10-BBE6-0D9168DA83FC}" srcOrd="0" destOrd="0" presId="urn:microsoft.com/office/officeart/2005/8/layout/chevron2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2A9B9FDF-386B-4D99-9129-B0B0A3C183DF}" type="presParOf" srcId="{5ACAAB24-B777-46C4-B8B5-F44F69F36575}" destId="{4CE65448-6A2E-4783-8D99-F11B9B62C4AB}" srcOrd="0" destOrd="0" presId="urn:microsoft.com/office/officeart/2005/8/layout/chevron2"/>
    <dgm:cxn modelId="{7C99328D-A42B-43C9-8081-ACF1C30666FC}" type="presParOf" srcId="{4CE65448-6A2E-4783-8D99-F11B9B62C4AB}" destId="{727069A4-9F92-4F10-BBE6-0D9168DA83FC}" srcOrd="0" destOrd="0" presId="urn:microsoft.com/office/officeart/2005/8/layout/chevron2"/>
    <dgm:cxn modelId="{796150EE-7A04-473E-9DA5-E846A5F69D15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None Known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Availability and Quality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SWIFT Funding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smtClean="0"/>
            <a:t>Legal Issues / Permitting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8567C-F6A5-45B8-AF2F-CD9702EECBB2}" type="presOf" srcId="{477A0596-403D-4605-9E1E-5BB02085A8A1}" destId="{0531AF8B-599F-4990-A3A6-1A3B346A2FF5}" srcOrd="0" destOrd="0" presId="urn:microsoft.com/office/officeart/2005/8/layout/chevron2"/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1706A2CF-5E90-455D-8C5A-B50F0C79AC4C}" type="presOf" srcId="{0ABE0F47-7C50-4A4F-AC01-A0DD0E8CDD07}" destId="{3C5D1A6D-F616-4F20-807F-43858C5539A2}" srcOrd="0" destOrd="0" presId="urn:microsoft.com/office/officeart/2005/8/layout/chevron2"/>
    <dgm:cxn modelId="{2FFA9F0D-25C9-440D-8379-88DAA35FC66E}" type="presOf" srcId="{C39AC87A-146E-4FA3-869E-8FB67AF3E447}" destId="{48FD61C4-1C28-4466-B095-6393A138FC99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19314600-B38D-4367-9BE3-12F020949AB2}" type="presOf" srcId="{AD4F83CE-46A4-4D60-8D04-A6B9D37E9F2B}" destId="{A3182D9D-5B6B-4024-BF33-0951E0089306}" srcOrd="0" destOrd="0" presId="urn:microsoft.com/office/officeart/2005/8/layout/chevron2"/>
    <dgm:cxn modelId="{10952A42-4D76-4C6B-81AE-76FA0FCECFBF}" type="presOf" srcId="{2E337508-E4D4-4268-926C-77F2A228956D}" destId="{4BF4F6C6-9F03-497E-9A91-117EFE72C18E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D0C9C05F-4B97-47A8-84CD-57D35CAAF7D6}" type="presOf" srcId="{E4FFF7C6-6024-490F-9C65-9886480B5356}" destId="{C0F06030-D67C-4F07-98B5-92861FA18741}" srcOrd="0" destOrd="0" presId="urn:microsoft.com/office/officeart/2005/8/layout/chevron2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08FF31BC-840A-4C3C-B077-88ECB750E654}" type="presOf" srcId="{6D5BACDD-6445-40A8-A1CC-4A4228B6572D}" destId="{BB0CA316-7692-4D33-BBA0-FE01AD201D9B}" srcOrd="0" destOrd="0" presId="urn:microsoft.com/office/officeart/2005/8/layout/chevron2"/>
    <dgm:cxn modelId="{9C6D00F2-754B-4DB4-ACDF-D988F858D2B4}" type="presOf" srcId="{B98C77B9-8FF4-4F1A-8EAA-A6AC13E9F241}" destId="{9A46A9E4-10E9-4653-A848-2BD8B4DB5ECD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67853E59-E592-481A-9C0F-21D7B78D04F4}" type="presOf" srcId="{43CC7A63-5AAE-4DC3-A9DB-FB4BBABCD811}" destId="{6BF7AF4A-4FDE-4002-BFE8-F765F0590DE6}" srcOrd="0" destOrd="0" presId="urn:microsoft.com/office/officeart/2005/8/layout/chevron2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F3C3B71B-8CFA-4FFE-A602-82D0B0F97CA8}" type="presParOf" srcId="{A3182D9D-5B6B-4024-BF33-0951E0089306}" destId="{6BE9D33E-C4B2-43C2-96BA-3E842D1356D6}" srcOrd="0" destOrd="0" presId="urn:microsoft.com/office/officeart/2005/8/layout/chevron2"/>
    <dgm:cxn modelId="{F628EB64-552A-4BFC-BCD4-7035CF6103B4}" type="presParOf" srcId="{6BE9D33E-C4B2-43C2-96BA-3E842D1356D6}" destId="{0531AF8B-599F-4990-A3A6-1A3B346A2FF5}" srcOrd="0" destOrd="0" presId="urn:microsoft.com/office/officeart/2005/8/layout/chevron2"/>
    <dgm:cxn modelId="{86AA2F80-6D2B-4942-84A9-98A2F1A6663F}" type="presParOf" srcId="{6BE9D33E-C4B2-43C2-96BA-3E842D1356D6}" destId="{BB0CA316-7692-4D33-BBA0-FE01AD201D9B}" srcOrd="1" destOrd="0" presId="urn:microsoft.com/office/officeart/2005/8/layout/chevron2"/>
    <dgm:cxn modelId="{401A719B-02EF-4BF9-9852-33A600BA8D55}" type="presParOf" srcId="{A3182D9D-5B6B-4024-BF33-0951E0089306}" destId="{71241F3E-EDE3-420B-B899-6466FC812AF0}" srcOrd="1" destOrd="0" presId="urn:microsoft.com/office/officeart/2005/8/layout/chevron2"/>
    <dgm:cxn modelId="{33E3BFF0-9BD0-4AE6-AE63-D349A6B38B6B}" type="presParOf" srcId="{A3182D9D-5B6B-4024-BF33-0951E0089306}" destId="{8182876C-D472-4315-9AB5-77E1ADABCC7B}" srcOrd="2" destOrd="0" presId="urn:microsoft.com/office/officeart/2005/8/layout/chevron2"/>
    <dgm:cxn modelId="{2DF13DCF-7200-45FC-9FFE-BDE4D5AD63CD}" type="presParOf" srcId="{8182876C-D472-4315-9AB5-77E1ADABCC7B}" destId="{3C5D1A6D-F616-4F20-807F-43858C5539A2}" srcOrd="0" destOrd="0" presId="urn:microsoft.com/office/officeart/2005/8/layout/chevron2"/>
    <dgm:cxn modelId="{7C1A35FF-5962-4392-832B-6052C457E0B7}" type="presParOf" srcId="{8182876C-D472-4315-9AB5-77E1ADABCC7B}" destId="{6BF7AF4A-4FDE-4002-BFE8-F765F0590DE6}" srcOrd="1" destOrd="0" presId="urn:microsoft.com/office/officeart/2005/8/layout/chevron2"/>
    <dgm:cxn modelId="{8F09B6D5-34CF-4026-B591-7148872BE371}" type="presParOf" srcId="{A3182D9D-5B6B-4024-BF33-0951E0089306}" destId="{3D575E2F-CF78-42D4-A4BA-D8FCD830C1F4}" srcOrd="3" destOrd="0" presId="urn:microsoft.com/office/officeart/2005/8/layout/chevron2"/>
    <dgm:cxn modelId="{5F292B07-14EE-43AB-9848-85ACC7567438}" type="presParOf" srcId="{A3182D9D-5B6B-4024-BF33-0951E0089306}" destId="{235C8BE6-3BB0-452F-AB0B-145571187986}" srcOrd="4" destOrd="0" presId="urn:microsoft.com/office/officeart/2005/8/layout/chevron2"/>
    <dgm:cxn modelId="{F935AE13-E798-4A86-9A20-0FDF5BE9ECD8}" type="presParOf" srcId="{235C8BE6-3BB0-452F-AB0B-145571187986}" destId="{4BF4F6C6-9F03-497E-9A91-117EFE72C18E}" srcOrd="0" destOrd="0" presId="urn:microsoft.com/office/officeart/2005/8/layout/chevron2"/>
    <dgm:cxn modelId="{3B347DB9-B269-4D4A-81FB-F6D7D7589FB6}" type="presParOf" srcId="{235C8BE6-3BB0-452F-AB0B-145571187986}" destId="{C0F06030-D67C-4F07-98B5-92861FA18741}" srcOrd="1" destOrd="0" presId="urn:microsoft.com/office/officeart/2005/8/layout/chevron2"/>
    <dgm:cxn modelId="{F397B98A-88B4-4DA3-BC37-8B092868C1BE}" type="presParOf" srcId="{A3182D9D-5B6B-4024-BF33-0951E0089306}" destId="{380527BC-6D4E-407A-A4E3-3819467B849E}" srcOrd="5" destOrd="0" presId="urn:microsoft.com/office/officeart/2005/8/layout/chevron2"/>
    <dgm:cxn modelId="{D4FED9D2-B221-4037-BA66-CB3D05017670}" type="presParOf" srcId="{A3182D9D-5B6B-4024-BF33-0951E0089306}" destId="{23A16D7D-4071-4425-B9D3-152768F60DC0}" srcOrd="6" destOrd="0" presId="urn:microsoft.com/office/officeart/2005/8/layout/chevron2"/>
    <dgm:cxn modelId="{840EAD6E-CAA1-44D4-BADC-FF7A7CEBBC6E}" type="presParOf" srcId="{23A16D7D-4071-4425-B9D3-152768F60DC0}" destId="{9A46A9E4-10E9-4653-A848-2BD8B4DB5ECD}" srcOrd="0" destOrd="0" presId="urn:microsoft.com/office/officeart/2005/8/layout/chevron2"/>
    <dgm:cxn modelId="{E1175FFD-FA60-44DD-A2D3-D338BE18C898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 custT="1"/>
      <dgm:spPr/>
      <dgm:t>
        <a:bodyPr/>
        <a:lstStyle/>
        <a:p>
          <a:r>
            <a:rPr lang="en-US" sz="2400" dirty="0" smtClean="0"/>
            <a:t>Estimated Cost      $52 M    for 4,500 </a:t>
          </a:r>
          <a:r>
            <a:rPr lang="en-US" sz="2400" dirty="0" err="1" smtClean="0"/>
            <a:t>acft</a:t>
          </a:r>
          <a:r>
            <a:rPr lang="en-US" sz="2400" dirty="0" smtClean="0"/>
            <a:t>/</a:t>
          </a:r>
          <a:r>
            <a:rPr lang="en-US" sz="2400" dirty="0" err="1" smtClean="0"/>
            <a:t>yr</a:t>
          </a:r>
          <a:endParaRPr lang="en-US" sz="2400" dirty="0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D8953E-7F24-4B0B-B44B-49307F7A4C94}" type="presOf" srcId="{CE21B178-1698-4FDE-A7D4-B12ECAF75F04}" destId="{0158A406-C8A0-4630-8B3B-79B039492296}" srcOrd="0" destOrd="0" presId="urn:microsoft.com/office/officeart/2005/8/layout/chevron2"/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833ADD8F-009A-48E4-81CD-B27D8FE55F4B}" type="presOf" srcId="{251A1FF1-4F7D-4FD8-911E-D605E2796176}" destId="{5ACAAB24-B777-46C4-B8B5-F44F69F36575}" srcOrd="0" destOrd="0" presId="urn:microsoft.com/office/officeart/2005/8/layout/chevron2"/>
    <dgm:cxn modelId="{E56A91EF-7F0D-476F-8DAD-31EE9F6371C7}" type="presOf" srcId="{9BBC11C5-428F-4473-A004-67CC6A0A418E}" destId="{727069A4-9F92-4F10-BBE6-0D9168DA83FC}" srcOrd="0" destOrd="0" presId="urn:microsoft.com/office/officeart/2005/8/layout/chevron2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8551B37C-754C-41B8-9A24-A71270DDAD07}" type="presParOf" srcId="{5ACAAB24-B777-46C4-B8B5-F44F69F36575}" destId="{4CE65448-6A2E-4783-8D99-F11B9B62C4AB}" srcOrd="0" destOrd="0" presId="urn:microsoft.com/office/officeart/2005/8/layout/chevron2"/>
    <dgm:cxn modelId="{609F7F04-65E2-4A12-A7C4-1305800C9F26}" type="presParOf" srcId="{4CE65448-6A2E-4783-8D99-F11B9B62C4AB}" destId="{727069A4-9F92-4F10-BBE6-0D9168DA83FC}" srcOrd="0" destOrd="0" presId="urn:microsoft.com/office/officeart/2005/8/layout/chevron2"/>
    <dgm:cxn modelId="{6A511F51-C325-44BB-AEB0-637B01E1C322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Proximity to San Angelo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Limited Production Capacity and Poor Quality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SWIFT Funding 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Drilling Would Be a Wildcatting Operation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 custLinFactNeighborX="-120" custLinFactNeighborY="26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AD9650B-4FE2-4EB0-81EF-E04455DAD246}" type="presOf" srcId="{2E337508-E4D4-4268-926C-77F2A228956D}" destId="{4BF4F6C6-9F03-497E-9A91-117EFE72C18E}" srcOrd="0" destOrd="0" presId="urn:microsoft.com/office/officeart/2005/8/layout/chevron2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936BA300-6AA9-40D9-A4A6-283947B2D3EE}" type="presOf" srcId="{AD4F83CE-46A4-4D60-8D04-A6B9D37E9F2B}" destId="{A3182D9D-5B6B-4024-BF33-0951E0089306}" srcOrd="0" destOrd="0" presId="urn:microsoft.com/office/officeart/2005/8/layout/chevron2"/>
    <dgm:cxn modelId="{EF4F9925-7D3F-47AD-B25A-009FA46D04BB}" type="presOf" srcId="{477A0596-403D-4605-9E1E-5BB02085A8A1}" destId="{0531AF8B-599F-4990-A3A6-1A3B346A2FF5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77030ED1-289C-45F9-A625-5D3FB0E501EC}" type="presOf" srcId="{0ABE0F47-7C50-4A4F-AC01-A0DD0E8CDD07}" destId="{3C5D1A6D-F616-4F20-807F-43858C5539A2}" srcOrd="0" destOrd="0" presId="urn:microsoft.com/office/officeart/2005/8/layout/chevron2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A80B69B6-01AA-43B8-9557-3FAEAA5EDB47}" type="presOf" srcId="{6D5BACDD-6445-40A8-A1CC-4A4228B6572D}" destId="{BB0CA316-7692-4D33-BBA0-FE01AD201D9B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FD536A3D-BC19-45C8-B135-B21E53A9E1A6}" type="presOf" srcId="{43CC7A63-5AAE-4DC3-A9DB-FB4BBABCD811}" destId="{6BF7AF4A-4FDE-4002-BFE8-F765F0590DE6}" srcOrd="0" destOrd="0" presId="urn:microsoft.com/office/officeart/2005/8/layout/chevron2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3C9C6EC8-DE25-4DCA-A23E-53DBB34FA1DD}" type="presOf" srcId="{C39AC87A-146E-4FA3-869E-8FB67AF3E447}" destId="{48FD61C4-1C28-4466-B095-6393A138FC99}" srcOrd="0" destOrd="0" presId="urn:microsoft.com/office/officeart/2005/8/layout/chevron2"/>
    <dgm:cxn modelId="{D9406EAA-AB30-4F3C-9D95-3836B5AA23AE}" type="presOf" srcId="{E4FFF7C6-6024-490F-9C65-9886480B5356}" destId="{C0F06030-D67C-4F07-98B5-92861FA18741}" srcOrd="0" destOrd="0" presId="urn:microsoft.com/office/officeart/2005/8/layout/chevron2"/>
    <dgm:cxn modelId="{1D2B6BE0-8764-44F5-B22A-E79DDB0042A2}" type="presOf" srcId="{B98C77B9-8FF4-4F1A-8EAA-A6AC13E9F241}" destId="{9A46A9E4-10E9-4653-A848-2BD8B4DB5ECD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92AD1064-5EF2-43FB-B313-E0A90FFBB1BB}" type="presParOf" srcId="{A3182D9D-5B6B-4024-BF33-0951E0089306}" destId="{6BE9D33E-C4B2-43C2-96BA-3E842D1356D6}" srcOrd="0" destOrd="0" presId="urn:microsoft.com/office/officeart/2005/8/layout/chevron2"/>
    <dgm:cxn modelId="{DEE6B8BD-16AE-4B0C-A579-FAE09CCF5974}" type="presParOf" srcId="{6BE9D33E-C4B2-43C2-96BA-3E842D1356D6}" destId="{0531AF8B-599F-4990-A3A6-1A3B346A2FF5}" srcOrd="0" destOrd="0" presId="urn:microsoft.com/office/officeart/2005/8/layout/chevron2"/>
    <dgm:cxn modelId="{F5F91D93-7572-495E-8375-AE0204EE50F9}" type="presParOf" srcId="{6BE9D33E-C4B2-43C2-96BA-3E842D1356D6}" destId="{BB0CA316-7692-4D33-BBA0-FE01AD201D9B}" srcOrd="1" destOrd="0" presId="urn:microsoft.com/office/officeart/2005/8/layout/chevron2"/>
    <dgm:cxn modelId="{FE09BDA3-E619-4439-8FFF-729842318223}" type="presParOf" srcId="{A3182D9D-5B6B-4024-BF33-0951E0089306}" destId="{71241F3E-EDE3-420B-B899-6466FC812AF0}" srcOrd="1" destOrd="0" presId="urn:microsoft.com/office/officeart/2005/8/layout/chevron2"/>
    <dgm:cxn modelId="{EA3DB2EB-96CF-4086-8ED7-C23B806A1965}" type="presParOf" srcId="{A3182D9D-5B6B-4024-BF33-0951E0089306}" destId="{8182876C-D472-4315-9AB5-77E1ADABCC7B}" srcOrd="2" destOrd="0" presId="urn:microsoft.com/office/officeart/2005/8/layout/chevron2"/>
    <dgm:cxn modelId="{A29AA791-3AA1-4EB1-98C3-CBDF47934DEB}" type="presParOf" srcId="{8182876C-D472-4315-9AB5-77E1ADABCC7B}" destId="{3C5D1A6D-F616-4F20-807F-43858C5539A2}" srcOrd="0" destOrd="0" presId="urn:microsoft.com/office/officeart/2005/8/layout/chevron2"/>
    <dgm:cxn modelId="{5F82C765-573B-4521-B4C5-A70F53A66046}" type="presParOf" srcId="{8182876C-D472-4315-9AB5-77E1ADABCC7B}" destId="{6BF7AF4A-4FDE-4002-BFE8-F765F0590DE6}" srcOrd="1" destOrd="0" presId="urn:microsoft.com/office/officeart/2005/8/layout/chevron2"/>
    <dgm:cxn modelId="{67826AC9-A50D-46F4-A9E0-0A45E0105BFB}" type="presParOf" srcId="{A3182D9D-5B6B-4024-BF33-0951E0089306}" destId="{3D575E2F-CF78-42D4-A4BA-D8FCD830C1F4}" srcOrd="3" destOrd="0" presId="urn:microsoft.com/office/officeart/2005/8/layout/chevron2"/>
    <dgm:cxn modelId="{26F18D07-9A15-4FBC-873E-48705A663EC0}" type="presParOf" srcId="{A3182D9D-5B6B-4024-BF33-0951E0089306}" destId="{235C8BE6-3BB0-452F-AB0B-145571187986}" srcOrd="4" destOrd="0" presId="urn:microsoft.com/office/officeart/2005/8/layout/chevron2"/>
    <dgm:cxn modelId="{1E470D98-1405-4E0C-AD5E-04FF6FF69900}" type="presParOf" srcId="{235C8BE6-3BB0-452F-AB0B-145571187986}" destId="{4BF4F6C6-9F03-497E-9A91-117EFE72C18E}" srcOrd="0" destOrd="0" presId="urn:microsoft.com/office/officeart/2005/8/layout/chevron2"/>
    <dgm:cxn modelId="{36B5B4C6-456E-4EB5-B81E-952EAE2D6F94}" type="presParOf" srcId="{235C8BE6-3BB0-452F-AB0B-145571187986}" destId="{C0F06030-D67C-4F07-98B5-92861FA18741}" srcOrd="1" destOrd="0" presId="urn:microsoft.com/office/officeart/2005/8/layout/chevron2"/>
    <dgm:cxn modelId="{43FE2213-0BC7-4126-A347-64E006AE9966}" type="presParOf" srcId="{A3182D9D-5B6B-4024-BF33-0951E0089306}" destId="{380527BC-6D4E-407A-A4E3-3819467B849E}" srcOrd="5" destOrd="0" presId="urn:microsoft.com/office/officeart/2005/8/layout/chevron2"/>
    <dgm:cxn modelId="{B24F93F4-7ABD-46DE-A9C5-580B4A739D8E}" type="presParOf" srcId="{A3182D9D-5B6B-4024-BF33-0951E0089306}" destId="{23A16D7D-4071-4425-B9D3-152768F60DC0}" srcOrd="6" destOrd="0" presId="urn:microsoft.com/office/officeart/2005/8/layout/chevron2"/>
    <dgm:cxn modelId="{720C6958-247D-4FDF-8605-3BFD03B49702}" type="presParOf" srcId="{23A16D7D-4071-4425-B9D3-152768F60DC0}" destId="{9A46A9E4-10E9-4653-A848-2BD8B4DB5ECD}" srcOrd="0" destOrd="0" presId="urn:microsoft.com/office/officeart/2005/8/layout/chevron2"/>
    <dgm:cxn modelId="{4BADA924-784C-410C-BD28-62CFD1C64A64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/>
      <dgm:spPr/>
      <dgm:t>
        <a:bodyPr/>
        <a:lstStyle/>
        <a:p>
          <a:r>
            <a:rPr lang="en-US" dirty="0" smtClean="0"/>
            <a:t>ESTIMATED COST - $65 million for 3,750 </a:t>
          </a:r>
          <a:r>
            <a:rPr lang="en-US" dirty="0" err="1" smtClean="0"/>
            <a:t>acft</a:t>
          </a:r>
          <a:r>
            <a:rPr lang="en-US" dirty="0" smtClean="0"/>
            <a:t>/</a:t>
          </a:r>
          <a:r>
            <a:rPr lang="en-US" dirty="0" err="1" smtClean="0"/>
            <a:t>yr</a:t>
          </a:r>
          <a:endParaRPr lang="en-US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A5B1EA-B9E0-4772-8812-EA7813ED85BC}" type="presOf" srcId="{251A1FF1-4F7D-4FD8-911E-D605E2796176}" destId="{5ACAAB24-B777-46C4-B8B5-F44F69F36575}" srcOrd="0" destOrd="0" presId="urn:microsoft.com/office/officeart/2005/8/layout/chevron2"/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5FDD3916-FCA0-4C15-A2C0-12C48425AD49}" type="presOf" srcId="{9BBC11C5-428F-4473-A004-67CC6A0A418E}" destId="{727069A4-9F92-4F10-BBE6-0D9168DA83FC}" srcOrd="0" destOrd="0" presId="urn:microsoft.com/office/officeart/2005/8/layout/chevron2"/>
    <dgm:cxn modelId="{EADF9C74-EBDC-4A50-9A1F-B0ED1E7C6EFE}" type="presOf" srcId="{CE21B178-1698-4FDE-A7D4-B12ECAF75F04}" destId="{0158A406-C8A0-4630-8B3B-79B039492296}" srcOrd="0" destOrd="0" presId="urn:microsoft.com/office/officeart/2005/8/layout/chevron2"/>
    <dgm:cxn modelId="{4DBC15C0-907E-403C-83FF-C5A54D5EA013}" type="presParOf" srcId="{5ACAAB24-B777-46C4-B8B5-F44F69F36575}" destId="{4CE65448-6A2E-4783-8D99-F11B9B62C4AB}" srcOrd="0" destOrd="0" presId="urn:microsoft.com/office/officeart/2005/8/layout/chevron2"/>
    <dgm:cxn modelId="{F95BA92F-FD94-489E-9BC7-1533A0B54DE0}" type="presParOf" srcId="{4CE65448-6A2E-4783-8D99-F11B9B62C4AB}" destId="{727069A4-9F92-4F10-BBE6-0D9168DA83FC}" srcOrd="0" destOrd="0" presId="urn:microsoft.com/office/officeart/2005/8/layout/chevron2"/>
    <dgm:cxn modelId="{EC270BDE-EF1A-4430-AE9C-4F545D238706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3,000 </a:t>
          </a:r>
          <a:r>
            <a:rPr lang="en-US" dirty="0" err="1" smtClean="0"/>
            <a:t>acft</a:t>
          </a:r>
          <a:r>
            <a:rPr lang="en-US" dirty="0" smtClean="0"/>
            <a:t>/</a:t>
          </a:r>
          <a:r>
            <a:rPr lang="en-US" dirty="0" err="1" smtClean="0"/>
            <a:t>yr</a:t>
          </a:r>
          <a:r>
            <a:rPr lang="en-US" dirty="0" smtClean="0"/>
            <a:t> yield / 3,000 </a:t>
          </a:r>
          <a:r>
            <a:rPr lang="en-US" dirty="0" err="1" smtClean="0"/>
            <a:t>acft</a:t>
          </a:r>
          <a:r>
            <a:rPr lang="en-US" dirty="0" smtClean="0"/>
            <a:t> banked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Low Water Levels 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Line could be used for non-Spence water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Currently only 18 months supply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99D53901-3F8B-4073-AD7F-A4853F31F51B}">
      <dgm:prSet phldrT="[Text]"/>
      <dgm:spPr/>
      <dgm:t>
        <a:bodyPr/>
        <a:lstStyle/>
        <a:p>
          <a:r>
            <a:rPr lang="en-US" dirty="0" smtClean="0"/>
            <a:t>ROW / Easements in Place</a:t>
          </a:r>
          <a:endParaRPr lang="en-US" dirty="0"/>
        </a:p>
      </dgm:t>
    </dgm:pt>
    <dgm:pt modelId="{B376E4BA-4B5C-4B11-A541-AF81ED3FF129}" type="parTrans" cxnId="{4FF5275A-7E77-4C48-B25F-F471A00B0906}">
      <dgm:prSet/>
      <dgm:spPr/>
      <dgm:t>
        <a:bodyPr/>
        <a:lstStyle/>
        <a:p>
          <a:endParaRPr lang="en-US"/>
        </a:p>
      </dgm:t>
    </dgm:pt>
    <dgm:pt modelId="{DE10EFD9-3AAD-4255-BE64-BF61694CAB39}" type="sibTrans" cxnId="{4FF5275A-7E77-4C48-B25F-F471A00B0906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ADA2DE-9572-43A9-B5A4-0401CB1C9F2B}" type="presOf" srcId="{6D5BACDD-6445-40A8-A1CC-4A4228B6572D}" destId="{BB0CA316-7692-4D33-BBA0-FE01AD201D9B}" srcOrd="0" destOrd="0" presId="urn:microsoft.com/office/officeart/2005/8/layout/chevron2"/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4FF5275A-7E77-4C48-B25F-F471A00B0906}" srcId="{477A0596-403D-4605-9E1E-5BB02085A8A1}" destId="{99D53901-3F8B-4073-AD7F-A4853F31F51B}" srcOrd="1" destOrd="0" parTransId="{B376E4BA-4B5C-4B11-A541-AF81ED3FF129}" sibTransId="{DE10EFD9-3AAD-4255-BE64-BF61694CAB39}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5F2DBD11-FF98-4796-8614-E7D7E7C88661}" type="presOf" srcId="{B98C77B9-8FF4-4F1A-8EAA-A6AC13E9F241}" destId="{9A46A9E4-10E9-4653-A848-2BD8B4DB5ECD}" srcOrd="0" destOrd="0" presId="urn:microsoft.com/office/officeart/2005/8/layout/chevron2"/>
    <dgm:cxn modelId="{F1E3776C-F74C-479E-8470-08F2674FD024}" type="presOf" srcId="{0ABE0F47-7C50-4A4F-AC01-A0DD0E8CDD07}" destId="{3C5D1A6D-F616-4F20-807F-43858C5539A2}" srcOrd="0" destOrd="0" presId="urn:microsoft.com/office/officeart/2005/8/layout/chevron2"/>
    <dgm:cxn modelId="{95464453-7AAF-43F8-9BAE-AB4446AD8DA0}" type="presOf" srcId="{E4FFF7C6-6024-490F-9C65-9886480B5356}" destId="{C0F06030-D67C-4F07-98B5-92861FA18741}" srcOrd="0" destOrd="0" presId="urn:microsoft.com/office/officeart/2005/8/layout/chevron2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58CEF699-D9B7-499B-B33E-1EFF15F9795C}" type="presOf" srcId="{2E337508-E4D4-4268-926C-77F2A228956D}" destId="{4BF4F6C6-9F03-497E-9A91-117EFE72C18E}" srcOrd="0" destOrd="0" presId="urn:microsoft.com/office/officeart/2005/8/layout/chevron2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0F605CFF-F1BF-48F9-ABB3-0B59C89C30BC}" type="presOf" srcId="{43CC7A63-5AAE-4DC3-A9DB-FB4BBABCD811}" destId="{6BF7AF4A-4FDE-4002-BFE8-F765F0590DE6}" srcOrd="0" destOrd="0" presId="urn:microsoft.com/office/officeart/2005/8/layout/chevron2"/>
    <dgm:cxn modelId="{144FCAA1-9BC7-4AEB-8D11-0545E432B734}" type="presOf" srcId="{99D53901-3F8B-4073-AD7F-A4853F31F51B}" destId="{BB0CA316-7692-4D33-BBA0-FE01AD201D9B}" srcOrd="0" destOrd="1" presId="urn:microsoft.com/office/officeart/2005/8/layout/chevron2"/>
    <dgm:cxn modelId="{A8F03CD6-9227-412C-B5AF-B4109845FBCF}" type="presOf" srcId="{AD4F83CE-46A4-4D60-8D04-A6B9D37E9F2B}" destId="{A3182D9D-5B6B-4024-BF33-0951E0089306}" srcOrd="0" destOrd="0" presId="urn:microsoft.com/office/officeart/2005/8/layout/chevron2"/>
    <dgm:cxn modelId="{24A650B3-ACA0-4B85-A0BD-0261CB0DA971}" type="presOf" srcId="{477A0596-403D-4605-9E1E-5BB02085A8A1}" destId="{0531AF8B-599F-4990-A3A6-1A3B346A2FF5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B594A92C-698D-4C11-BD52-D8E31034D08F}" type="presOf" srcId="{C39AC87A-146E-4FA3-869E-8FB67AF3E447}" destId="{48FD61C4-1C28-4466-B095-6393A138FC99}" srcOrd="0" destOrd="0" presId="urn:microsoft.com/office/officeart/2005/8/layout/chevron2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CC3180A0-C2B2-4A8A-B710-579AD478A185}" type="presParOf" srcId="{A3182D9D-5B6B-4024-BF33-0951E0089306}" destId="{6BE9D33E-C4B2-43C2-96BA-3E842D1356D6}" srcOrd="0" destOrd="0" presId="urn:microsoft.com/office/officeart/2005/8/layout/chevron2"/>
    <dgm:cxn modelId="{21BFE6E0-C642-4310-9B0E-CE691358B75A}" type="presParOf" srcId="{6BE9D33E-C4B2-43C2-96BA-3E842D1356D6}" destId="{0531AF8B-599F-4990-A3A6-1A3B346A2FF5}" srcOrd="0" destOrd="0" presId="urn:microsoft.com/office/officeart/2005/8/layout/chevron2"/>
    <dgm:cxn modelId="{8BB325E3-8F10-4B81-90E5-C287CE0238A3}" type="presParOf" srcId="{6BE9D33E-C4B2-43C2-96BA-3E842D1356D6}" destId="{BB0CA316-7692-4D33-BBA0-FE01AD201D9B}" srcOrd="1" destOrd="0" presId="urn:microsoft.com/office/officeart/2005/8/layout/chevron2"/>
    <dgm:cxn modelId="{60193899-4F2A-4249-AD72-4551D56B266F}" type="presParOf" srcId="{A3182D9D-5B6B-4024-BF33-0951E0089306}" destId="{71241F3E-EDE3-420B-B899-6466FC812AF0}" srcOrd="1" destOrd="0" presId="urn:microsoft.com/office/officeart/2005/8/layout/chevron2"/>
    <dgm:cxn modelId="{31D3D253-29A4-476C-9331-4BD90AF3DF37}" type="presParOf" srcId="{A3182D9D-5B6B-4024-BF33-0951E0089306}" destId="{8182876C-D472-4315-9AB5-77E1ADABCC7B}" srcOrd="2" destOrd="0" presId="urn:microsoft.com/office/officeart/2005/8/layout/chevron2"/>
    <dgm:cxn modelId="{2594E16B-7D0E-460B-AC97-6E7A19B784CA}" type="presParOf" srcId="{8182876C-D472-4315-9AB5-77E1ADABCC7B}" destId="{3C5D1A6D-F616-4F20-807F-43858C5539A2}" srcOrd="0" destOrd="0" presId="urn:microsoft.com/office/officeart/2005/8/layout/chevron2"/>
    <dgm:cxn modelId="{CF8906B9-591B-49E3-BBDD-B7ED25130E8A}" type="presParOf" srcId="{8182876C-D472-4315-9AB5-77E1ADABCC7B}" destId="{6BF7AF4A-4FDE-4002-BFE8-F765F0590DE6}" srcOrd="1" destOrd="0" presId="urn:microsoft.com/office/officeart/2005/8/layout/chevron2"/>
    <dgm:cxn modelId="{852846E8-5ECE-4D0F-96D8-4B6DC01B992B}" type="presParOf" srcId="{A3182D9D-5B6B-4024-BF33-0951E0089306}" destId="{3D575E2F-CF78-42D4-A4BA-D8FCD830C1F4}" srcOrd="3" destOrd="0" presId="urn:microsoft.com/office/officeart/2005/8/layout/chevron2"/>
    <dgm:cxn modelId="{B3D2B903-B584-418C-9C5C-51B39E4DA5A6}" type="presParOf" srcId="{A3182D9D-5B6B-4024-BF33-0951E0089306}" destId="{235C8BE6-3BB0-452F-AB0B-145571187986}" srcOrd="4" destOrd="0" presId="urn:microsoft.com/office/officeart/2005/8/layout/chevron2"/>
    <dgm:cxn modelId="{D586B07C-91EB-4640-8DE1-1FD636EC6A91}" type="presParOf" srcId="{235C8BE6-3BB0-452F-AB0B-145571187986}" destId="{4BF4F6C6-9F03-497E-9A91-117EFE72C18E}" srcOrd="0" destOrd="0" presId="urn:microsoft.com/office/officeart/2005/8/layout/chevron2"/>
    <dgm:cxn modelId="{3F2ADD2E-AE95-4D90-82A9-96E0E7A111FB}" type="presParOf" srcId="{235C8BE6-3BB0-452F-AB0B-145571187986}" destId="{C0F06030-D67C-4F07-98B5-92861FA18741}" srcOrd="1" destOrd="0" presId="urn:microsoft.com/office/officeart/2005/8/layout/chevron2"/>
    <dgm:cxn modelId="{7C7133CD-4639-43B1-BBBF-C2521538A826}" type="presParOf" srcId="{A3182D9D-5B6B-4024-BF33-0951E0089306}" destId="{380527BC-6D4E-407A-A4E3-3819467B849E}" srcOrd="5" destOrd="0" presId="urn:microsoft.com/office/officeart/2005/8/layout/chevron2"/>
    <dgm:cxn modelId="{FD94916B-9628-46AB-9E5B-9FE35F0EAED4}" type="presParOf" srcId="{A3182D9D-5B6B-4024-BF33-0951E0089306}" destId="{23A16D7D-4071-4425-B9D3-152768F60DC0}" srcOrd="6" destOrd="0" presId="urn:microsoft.com/office/officeart/2005/8/layout/chevron2"/>
    <dgm:cxn modelId="{E309CED3-2782-4EB2-8F57-FF3A1F105782}" type="presParOf" srcId="{23A16D7D-4071-4425-B9D3-152768F60DC0}" destId="{9A46A9E4-10E9-4653-A848-2BD8B4DB5ECD}" srcOrd="0" destOrd="0" presId="urn:microsoft.com/office/officeart/2005/8/layout/chevron2"/>
    <dgm:cxn modelId="{BD41CC87-0D9F-48AD-965B-DA2B1A575CCF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1A1FF1-4F7D-4FD8-911E-D605E279617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BC11C5-428F-4473-A004-67CC6A0A418E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53BF69B4-D254-4BCE-B25F-6A48BBA032D3}" type="parTrans" cxnId="{A9F7C03E-B662-4429-B1C6-C4E29C1C2847}">
      <dgm:prSet/>
      <dgm:spPr/>
      <dgm:t>
        <a:bodyPr/>
        <a:lstStyle/>
        <a:p>
          <a:endParaRPr lang="en-US"/>
        </a:p>
      </dgm:t>
    </dgm:pt>
    <dgm:pt modelId="{EB48DB2A-BCB6-4D7E-A0FE-FE8FE2AF6C51}" type="sibTrans" cxnId="{A9F7C03E-B662-4429-B1C6-C4E29C1C2847}">
      <dgm:prSet/>
      <dgm:spPr/>
      <dgm:t>
        <a:bodyPr/>
        <a:lstStyle/>
        <a:p>
          <a:endParaRPr lang="en-US"/>
        </a:p>
      </dgm:t>
    </dgm:pt>
    <dgm:pt modelId="{CE21B178-1698-4FDE-A7D4-B12ECAF75F04}">
      <dgm:prSet phldrT="[Text]" custT="1"/>
      <dgm:spPr/>
      <dgm:t>
        <a:bodyPr/>
        <a:lstStyle/>
        <a:p>
          <a:r>
            <a:rPr lang="en-US" sz="2000" dirty="0" smtClean="0"/>
            <a:t>2012 Study estimated $17 - $23 M</a:t>
          </a:r>
          <a:endParaRPr lang="en-US" sz="2000" dirty="0"/>
        </a:p>
      </dgm:t>
    </dgm:pt>
    <dgm:pt modelId="{4F25B392-B1DB-4A28-897F-FE5C7B5A611A}" type="parTrans" cxnId="{A9A71D3D-F79A-4C2F-AA39-D2268EC503E1}">
      <dgm:prSet/>
      <dgm:spPr/>
      <dgm:t>
        <a:bodyPr/>
        <a:lstStyle/>
        <a:p>
          <a:endParaRPr lang="en-US"/>
        </a:p>
      </dgm:t>
    </dgm:pt>
    <dgm:pt modelId="{0E3E5BC9-05FF-44FB-AF99-281FC50C4BE4}" type="sibTrans" cxnId="{A9A71D3D-F79A-4C2F-AA39-D2268EC503E1}">
      <dgm:prSet/>
      <dgm:spPr/>
      <dgm:t>
        <a:bodyPr/>
        <a:lstStyle/>
        <a:p>
          <a:endParaRPr lang="en-US"/>
        </a:p>
      </dgm:t>
    </dgm:pt>
    <dgm:pt modelId="{5ACAAB24-B777-46C4-B8B5-F44F69F36575}" type="pres">
      <dgm:prSet presAssocID="{251A1FF1-4F7D-4FD8-911E-D605E27961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65448-6A2E-4783-8D99-F11B9B62C4AB}" type="pres">
      <dgm:prSet presAssocID="{9BBC11C5-428F-4473-A004-67CC6A0A418E}" presName="composite" presStyleCnt="0"/>
      <dgm:spPr/>
    </dgm:pt>
    <dgm:pt modelId="{727069A4-9F92-4F10-BBE6-0D9168DA83FC}" type="pres">
      <dgm:prSet presAssocID="{9BBC11C5-428F-4473-A004-67CC6A0A418E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58A406-C8A0-4630-8B3B-79B039492296}" type="pres">
      <dgm:prSet presAssocID="{9BBC11C5-428F-4473-A004-67CC6A0A418E}" presName="descendantText" presStyleLbl="alignAcc1" presStyleIdx="0" presStyleCnt="1" custScaleY="175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71D3D-F79A-4C2F-AA39-D2268EC503E1}" srcId="{9BBC11C5-428F-4473-A004-67CC6A0A418E}" destId="{CE21B178-1698-4FDE-A7D4-B12ECAF75F04}" srcOrd="0" destOrd="0" parTransId="{4F25B392-B1DB-4A28-897F-FE5C7B5A611A}" sibTransId="{0E3E5BC9-05FF-44FB-AF99-281FC50C4BE4}"/>
    <dgm:cxn modelId="{A9F7C03E-B662-4429-B1C6-C4E29C1C2847}" srcId="{251A1FF1-4F7D-4FD8-911E-D605E2796176}" destId="{9BBC11C5-428F-4473-A004-67CC6A0A418E}" srcOrd="0" destOrd="0" parTransId="{53BF69B4-D254-4BCE-B25F-6A48BBA032D3}" sibTransId="{EB48DB2A-BCB6-4D7E-A0FE-FE8FE2AF6C51}"/>
    <dgm:cxn modelId="{A28E5C78-EF74-4A46-AE13-A99AA63A454A}" type="presOf" srcId="{CE21B178-1698-4FDE-A7D4-B12ECAF75F04}" destId="{0158A406-C8A0-4630-8B3B-79B039492296}" srcOrd="0" destOrd="0" presId="urn:microsoft.com/office/officeart/2005/8/layout/chevron2"/>
    <dgm:cxn modelId="{87183AF6-1DE3-40A7-8EEE-BC96508A9579}" type="presOf" srcId="{251A1FF1-4F7D-4FD8-911E-D605E2796176}" destId="{5ACAAB24-B777-46C4-B8B5-F44F69F36575}" srcOrd="0" destOrd="0" presId="urn:microsoft.com/office/officeart/2005/8/layout/chevron2"/>
    <dgm:cxn modelId="{B9E8BCD6-C7A5-4043-8F97-2C646AB932D9}" type="presOf" srcId="{9BBC11C5-428F-4473-A004-67CC6A0A418E}" destId="{727069A4-9F92-4F10-BBE6-0D9168DA83FC}" srcOrd="0" destOrd="0" presId="urn:microsoft.com/office/officeart/2005/8/layout/chevron2"/>
    <dgm:cxn modelId="{7F4C7540-9281-4481-9327-3D94BB6F4C5E}" type="presParOf" srcId="{5ACAAB24-B777-46C4-B8B5-F44F69F36575}" destId="{4CE65448-6A2E-4783-8D99-F11B9B62C4AB}" srcOrd="0" destOrd="0" presId="urn:microsoft.com/office/officeart/2005/8/layout/chevron2"/>
    <dgm:cxn modelId="{B7033C92-EE8D-419F-A0AE-2E8E22DBF1BE}" type="presParOf" srcId="{4CE65448-6A2E-4783-8D99-F11B9B62C4AB}" destId="{727069A4-9F92-4F10-BBE6-0D9168DA83FC}" srcOrd="0" destOrd="0" presId="urn:microsoft.com/office/officeart/2005/8/layout/chevron2"/>
    <dgm:cxn modelId="{86AD04E8-2BC8-40DD-A627-B6ED29889E6D}" type="presParOf" srcId="{4CE65448-6A2E-4783-8D99-F11B9B62C4AB}" destId="{0158A406-C8A0-4630-8B3B-79B0394922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D4F83CE-46A4-4D60-8D04-A6B9D37E9F2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A0596-403D-4605-9E1E-5BB02085A8A1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AA16E341-9ADF-4537-B6C2-998BB672C45A}" type="parTrans" cxnId="{D18D5B1B-47A4-4531-85E3-AC7EFA3F50F4}">
      <dgm:prSet/>
      <dgm:spPr/>
      <dgm:t>
        <a:bodyPr/>
        <a:lstStyle/>
        <a:p>
          <a:endParaRPr lang="en-US"/>
        </a:p>
      </dgm:t>
    </dgm:pt>
    <dgm:pt modelId="{943D4565-4B28-4D3B-B023-DA8FF14B0862}" type="sibTrans" cxnId="{D18D5B1B-47A4-4531-85E3-AC7EFA3F50F4}">
      <dgm:prSet/>
      <dgm:spPr/>
      <dgm:t>
        <a:bodyPr/>
        <a:lstStyle/>
        <a:p>
          <a:endParaRPr lang="en-US"/>
        </a:p>
      </dgm:t>
    </dgm:pt>
    <dgm:pt modelId="{6D5BACDD-6445-40A8-A1CC-4A4228B6572D}">
      <dgm:prSet phldrT="[Text]"/>
      <dgm:spPr/>
      <dgm:t>
        <a:bodyPr/>
        <a:lstStyle/>
        <a:p>
          <a:r>
            <a:rPr lang="en-US" dirty="0" smtClean="0"/>
            <a:t>Utilize existing infrastructure</a:t>
          </a:r>
          <a:endParaRPr lang="en-US" dirty="0"/>
        </a:p>
      </dgm:t>
    </dgm:pt>
    <dgm:pt modelId="{CFB7329F-CD24-4374-A7BA-F048839404F3}" type="parTrans" cxnId="{61584C4B-C5D5-4C23-B455-2A29E50EA002}">
      <dgm:prSet/>
      <dgm:spPr/>
      <dgm:t>
        <a:bodyPr/>
        <a:lstStyle/>
        <a:p>
          <a:endParaRPr lang="en-US"/>
        </a:p>
      </dgm:t>
    </dgm:pt>
    <dgm:pt modelId="{6D27A6F0-A5AD-401E-87F2-2E458E86DEAF}" type="sibTrans" cxnId="{61584C4B-C5D5-4C23-B455-2A29E50EA002}">
      <dgm:prSet/>
      <dgm:spPr/>
      <dgm:t>
        <a:bodyPr/>
        <a:lstStyle/>
        <a:p>
          <a:endParaRPr lang="en-US"/>
        </a:p>
      </dgm:t>
    </dgm:pt>
    <dgm:pt modelId="{0ABE0F47-7C50-4A4F-AC01-A0DD0E8CDD07}">
      <dgm:prSet phldrT="[Text]"/>
      <dgm:spPr/>
      <dgm:t>
        <a:bodyPr/>
        <a:lstStyle/>
        <a:p>
          <a:r>
            <a:rPr lang="en-US" dirty="0" smtClean="0"/>
            <a:t>W</a:t>
          </a:r>
          <a:endParaRPr lang="en-US" dirty="0"/>
        </a:p>
      </dgm:t>
    </dgm:pt>
    <dgm:pt modelId="{85AF8FAC-8BC2-402D-9AB2-F1F291D96CFC}" type="parTrans" cxnId="{1BD20235-8435-48AA-9E88-2D4A47AC6A1F}">
      <dgm:prSet/>
      <dgm:spPr/>
      <dgm:t>
        <a:bodyPr/>
        <a:lstStyle/>
        <a:p>
          <a:endParaRPr lang="en-US"/>
        </a:p>
      </dgm:t>
    </dgm:pt>
    <dgm:pt modelId="{1964A82C-4BFB-4C2F-BA71-F30CB2C66552}" type="sibTrans" cxnId="{1BD20235-8435-48AA-9E88-2D4A47AC6A1F}">
      <dgm:prSet/>
      <dgm:spPr/>
      <dgm:t>
        <a:bodyPr/>
        <a:lstStyle/>
        <a:p>
          <a:endParaRPr lang="en-US"/>
        </a:p>
      </dgm:t>
    </dgm:pt>
    <dgm:pt modelId="{43CC7A63-5AAE-4DC3-A9DB-FB4BBABCD811}">
      <dgm:prSet phldrT="[Text]"/>
      <dgm:spPr/>
      <dgm:t>
        <a:bodyPr/>
        <a:lstStyle/>
        <a:p>
          <a:r>
            <a:rPr lang="en-US" dirty="0" smtClean="0"/>
            <a:t>Water Availability not certain</a:t>
          </a:r>
          <a:endParaRPr lang="en-US" dirty="0"/>
        </a:p>
      </dgm:t>
    </dgm:pt>
    <dgm:pt modelId="{82CF1020-430A-457C-8D64-23D2EF366814}" type="parTrans" cxnId="{8902C011-C3BD-43AA-8452-BBE67CCACB7E}">
      <dgm:prSet/>
      <dgm:spPr/>
      <dgm:t>
        <a:bodyPr/>
        <a:lstStyle/>
        <a:p>
          <a:endParaRPr lang="en-US"/>
        </a:p>
      </dgm:t>
    </dgm:pt>
    <dgm:pt modelId="{9547FA3D-3AAE-45F3-99E9-17EF5A3CFC7A}" type="sibTrans" cxnId="{8902C011-C3BD-43AA-8452-BBE67CCACB7E}">
      <dgm:prSet/>
      <dgm:spPr/>
      <dgm:t>
        <a:bodyPr/>
        <a:lstStyle/>
        <a:p>
          <a:endParaRPr lang="en-US"/>
        </a:p>
      </dgm:t>
    </dgm:pt>
    <dgm:pt modelId="{2E337508-E4D4-4268-926C-77F2A228956D}">
      <dgm:prSet phldrT="[Text]"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47FACF5-AB60-49A5-9886-8422362C1635}" type="parTrans" cxnId="{B845142B-829A-44A6-96A1-088732EE2589}">
      <dgm:prSet/>
      <dgm:spPr/>
      <dgm:t>
        <a:bodyPr/>
        <a:lstStyle/>
        <a:p>
          <a:endParaRPr lang="en-US"/>
        </a:p>
      </dgm:t>
    </dgm:pt>
    <dgm:pt modelId="{1E3E2569-15F3-49E4-B778-343D8E252B6D}" type="sibTrans" cxnId="{B845142B-829A-44A6-96A1-088732EE2589}">
      <dgm:prSet/>
      <dgm:spPr/>
      <dgm:t>
        <a:bodyPr/>
        <a:lstStyle/>
        <a:p>
          <a:endParaRPr lang="en-US"/>
        </a:p>
      </dgm:t>
    </dgm:pt>
    <dgm:pt modelId="{E4FFF7C6-6024-490F-9C65-9886480B5356}">
      <dgm:prSet phldrT="[Text]"/>
      <dgm:spPr/>
      <dgm:t>
        <a:bodyPr/>
        <a:lstStyle/>
        <a:p>
          <a:r>
            <a:rPr lang="en-US" dirty="0" smtClean="0"/>
            <a:t>None known</a:t>
          </a:r>
          <a:endParaRPr lang="en-US" dirty="0"/>
        </a:p>
      </dgm:t>
    </dgm:pt>
    <dgm:pt modelId="{6472A285-A0B1-4B29-A7EE-BDDF66253701}" type="parTrans" cxnId="{9EC17900-CDC5-4FDD-9BE0-7C1BDC21017C}">
      <dgm:prSet/>
      <dgm:spPr/>
      <dgm:t>
        <a:bodyPr/>
        <a:lstStyle/>
        <a:p>
          <a:endParaRPr lang="en-US"/>
        </a:p>
      </dgm:t>
    </dgm:pt>
    <dgm:pt modelId="{2A3D932A-3081-44AD-9D9C-FB98BA38DF27}" type="sibTrans" cxnId="{9EC17900-CDC5-4FDD-9BE0-7C1BDC21017C}">
      <dgm:prSet/>
      <dgm:spPr/>
      <dgm:t>
        <a:bodyPr/>
        <a:lstStyle/>
        <a:p>
          <a:endParaRPr lang="en-US"/>
        </a:p>
      </dgm:t>
    </dgm:pt>
    <dgm:pt modelId="{B98C77B9-8FF4-4F1A-8EAA-A6AC13E9F241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448A824F-51E2-488D-8195-70BE790066E5}" type="parTrans" cxnId="{82806AD9-732B-41A1-AB29-31E437CED2BF}">
      <dgm:prSet/>
      <dgm:spPr/>
      <dgm:t>
        <a:bodyPr/>
        <a:lstStyle/>
        <a:p>
          <a:endParaRPr lang="en-US"/>
        </a:p>
      </dgm:t>
    </dgm:pt>
    <dgm:pt modelId="{27664BDE-CBFF-4127-8277-BA0DF48F233B}" type="sibTrans" cxnId="{82806AD9-732B-41A1-AB29-31E437CED2BF}">
      <dgm:prSet/>
      <dgm:spPr/>
      <dgm:t>
        <a:bodyPr/>
        <a:lstStyle/>
        <a:p>
          <a:endParaRPr lang="en-US"/>
        </a:p>
      </dgm:t>
    </dgm:pt>
    <dgm:pt modelId="{C39AC87A-146E-4FA3-869E-8FB67AF3E447}">
      <dgm:prSet/>
      <dgm:spPr/>
      <dgm:t>
        <a:bodyPr/>
        <a:lstStyle/>
        <a:p>
          <a:r>
            <a:rPr lang="en-US" dirty="0" smtClean="0"/>
            <a:t>Costly w/ no guarantee of water</a:t>
          </a:r>
          <a:endParaRPr lang="en-US" dirty="0"/>
        </a:p>
      </dgm:t>
    </dgm:pt>
    <dgm:pt modelId="{8F5840AC-3E8B-430B-A830-CE4076083F7E}" type="parTrans" cxnId="{3DC4DB51-0D36-4956-AC9D-02BB4D03A39F}">
      <dgm:prSet/>
      <dgm:spPr/>
      <dgm:t>
        <a:bodyPr/>
        <a:lstStyle/>
        <a:p>
          <a:endParaRPr lang="en-US"/>
        </a:p>
      </dgm:t>
    </dgm:pt>
    <dgm:pt modelId="{E5CFEF82-D703-462F-983C-083EAAC7A03D}" type="sibTrans" cxnId="{3DC4DB51-0D36-4956-AC9D-02BB4D03A39F}">
      <dgm:prSet/>
      <dgm:spPr/>
      <dgm:t>
        <a:bodyPr/>
        <a:lstStyle/>
        <a:p>
          <a:endParaRPr lang="en-US"/>
        </a:p>
      </dgm:t>
    </dgm:pt>
    <dgm:pt modelId="{DE5F026D-9642-47E4-8FF8-5A8AC7F1CE78}">
      <dgm:prSet phldrT="[Text]"/>
      <dgm:spPr/>
      <dgm:t>
        <a:bodyPr/>
        <a:lstStyle/>
        <a:p>
          <a:r>
            <a:rPr lang="en-US" dirty="0" smtClean="0"/>
            <a:t>Utilizes entire CRMWD inventory</a:t>
          </a:r>
          <a:endParaRPr lang="en-US" dirty="0"/>
        </a:p>
      </dgm:t>
    </dgm:pt>
    <dgm:pt modelId="{732E7DDB-930E-4335-9462-33EFA8A0C798}" type="parTrans" cxnId="{B48759D8-3D79-4EC4-B289-3B14B8F82915}">
      <dgm:prSet/>
      <dgm:spPr/>
      <dgm:t>
        <a:bodyPr/>
        <a:lstStyle/>
        <a:p>
          <a:endParaRPr lang="en-US"/>
        </a:p>
      </dgm:t>
    </dgm:pt>
    <dgm:pt modelId="{F86439D1-C498-49E4-8CBD-E29E4622FEB3}" type="sibTrans" cxnId="{B48759D8-3D79-4EC4-B289-3B14B8F82915}">
      <dgm:prSet/>
      <dgm:spPr/>
      <dgm:t>
        <a:bodyPr/>
        <a:lstStyle/>
        <a:p>
          <a:endParaRPr lang="en-US"/>
        </a:p>
      </dgm:t>
    </dgm:pt>
    <dgm:pt modelId="{A3182D9D-5B6B-4024-BF33-0951E0089306}" type="pres">
      <dgm:prSet presAssocID="{AD4F83CE-46A4-4D60-8D04-A6B9D37E9F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E9D33E-C4B2-43C2-96BA-3E842D1356D6}" type="pres">
      <dgm:prSet presAssocID="{477A0596-403D-4605-9E1E-5BB02085A8A1}" presName="composite" presStyleCnt="0"/>
      <dgm:spPr/>
    </dgm:pt>
    <dgm:pt modelId="{0531AF8B-599F-4990-A3A6-1A3B346A2FF5}" type="pres">
      <dgm:prSet presAssocID="{477A0596-403D-4605-9E1E-5BB02085A8A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CA316-7692-4D33-BBA0-FE01AD201D9B}" type="pres">
      <dgm:prSet presAssocID="{477A0596-403D-4605-9E1E-5BB02085A8A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41F3E-EDE3-420B-B899-6466FC812AF0}" type="pres">
      <dgm:prSet presAssocID="{943D4565-4B28-4D3B-B023-DA8FF14B0862}" presName="sp" presStyleCnt="0"/>
      <dgm:spPr/>
    </dgm:pt>
    <dgm:pt modelId="{8182876C-D472-4315-9AB5-77E1ADABCC7B}" type="pres">
      <dgm:prSet presAssocID="{0ABE0F47-7C50-4A4F-AC01-A0DD0E8CDD07}" presName="composite" presStyleCnt="0"/>
      <dgm:spPr/>
    </dgm:pt>
    <dgm:pt modelId="{3C5D1A6D-F616-4F20-807F-43858C5539A2}" type="pres">
      <dgm:prSet presAssocID="{0ABE0F47-7C50-4A4F-AC01-A0DD0E8CDD0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7AF4A-4FDE-4002-BFE8-F765F0590DE6}" type="pres">
      <dgm:prSet presAssocID="{0ABE0F47-7C50-4A4F-AC01-A0DD0E8CDD0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75E2F-CF78-42D4-A4BA-D8FCD830C1F4}" type="pres">
      <dgm:prSet presAssocID="{1964A82C-4BFB-4C2F-BA71-F30CB2C66552}" presName="sp" presStyleCnt="0"/>
      <dgm:spPr/>
    </dgm:pt>
    <dgm:pt modelId="{235C8BE6-3BB0-452F-AB0B-145571187986}" type="pres">
      <dgm:prSet presAssocID="{2E337508-E4D4-4268-926C-77F2A228956D}" presName="composite" presStyleCnt="0"/>
      <dgm:spPr/>
    </dgm:pt>
    <dgm:pt modelId="{4BF4F6C6-9F03-497E-9A91-117EFE72C18E}" type="pres">
      <dgm:prSet presAssocID="{2E337508-E4D4-4268-926C-77F2A228956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06030-D67C-4F07-98B5-92861FA18741}" type="pres">
      <dgm:prSet presAssocID="{2E337508-E4D4-4268-926C-77F2A228956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527BC-6D4E-407A-A4E3-3819467B849E}" type="pres">
      <dgm:prSet presAssocID="{1E3E2569-15F3-49E4-B778-343D8E252B6D}" presName="sp" presStyleCnt="0"/>
      <dgm:spPr/>
    </dgm:pt>
    <dgm:pt modelId="{23A16D7D-4071-4425-B9D3-152768F60DC0}" type="pres">
      <dgm:prSet presAssocID="{B98C77B9-8FF4-4F1A-8EAA-A6AC13E9F241}" presName="composite" presStyleCnt="0"/>
      <dgm:spPr/>
    </dgm:pt>
    <dgm:pt modelId="{9A46A9E4-10E9-4653-A848-2BD8B4DB5ECD}" type="pres">
      <dgm:prSet presAssocID="{B98C77B9-8FF4-4F1A-8EAA-A6AC13E9F24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D61C4-1C28-4466-B095-6393A138FC99}" type="pres">
      <dgm:prSet presAssocID="{B98C77B9-8FF4-4F1A-8EAA-A6AC13E9F24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8B9A4E-459F-4532-B7C6-8AD035FA78A7}" type="presOf" srcId="{6D5BACDD-6445-40A8-A1CC-4A4228B6572D}" destId="{BB0CA316-7692-4D33-BBA0-FE01AD201D9B}" srcOrd="0" destOrd="0" presId="urn:microsoft.com/office/officeart/2005/8/layout/chevron2"/>
    <dgm:cxn modelId="{B845142B-829A-44A6-96A1-088732EE2589}" srcId="{AD4F83CE-46A4-4D60-8D04-A6B9D37E9F2B}" destId="{2E337508-E4D4-4268-926C-77F2A228956D}" srcOrd="2" destOrd="0" parTransId="{A47FACF5-AB60-49A5-9886-8422362C1635}" sibTransId="{1E3E2569-15F3-49E4-B778-343D8E252B6D}"/>
    <dgm:cxn modelId="{82806AD9-732B-41A1-AB29-31E437CED2BF}" srcId="{AD4F83CE-46A4-4D60-8D04-A6B9D37E9F2B}" destId="{B98C77B9-8FF4-4F1A-8EAA-A6AC13E9F241}" srcOrd="3" destOrd="0" parTransId="{448A824F-51E2-488D-8195-70BE790066E5}" sibTransId="{27664BDE-CBFF-4127-8277-BA0DF48F233B}"/>
    <dgm:cxn modelId="{A21B3906-E782-44EE-AA24-16349E7866B0}" type="presOf" srcId="{2E337508-E4D4-4268-926C-77F2A228956D}" destId="{4BF4F6C6-9F03-497E-9A91-117EFE72C18E}" srcOrd="0" destOrd="0" presId="urn:microsoft.com/office/officeart/2005/8/layout/chevron2"/>
    <dgm:cxn modelId="{FB310B00-0F14-49CE-9E0B-5F34116D8B90}" type="presOf" srcId="{B98C77B9-8FF4-4F1A-8EAA-A6AC13E9F241}" destId="{9A46A9E4-10E9-4653-A848-2BD8B4DB5ECD}" srcOrd="0" destOrd="0" presId="urn:microsoft.com/office/officeart/2005/8/layout/chevron2"/>
    <dgm:cxn modelId="{3DC4DB51-0D36-4956-AC9D-02BB4D03A39F}" srcId="{B98C77B9-8FF4-4F1A-8EAA-A6AC13E9F241}" destId="{C39AC87A-146E-4FA3-869E-8FB67AF3E447}" srcOrd="0" destOrd="0" parTransId="{8F5840AC-3E8B-430B-A830-CE4076083F7E}" sibTransId="{E5CFEF82-D703-462F-983C-083EAAC7A03D}"/>
    <dgm:cxn modelId="{CEF2BBA6-E9D2-4904-9D7C-443B813D905B}" type="presOf" srcId="{E4FFF7C6-6024-490F-9C65-9886480B5356}" destId="{C0F06030-D67C-4F07-98B5-92861FA18741}" srcOrd="0" destOrd="0" presId="urn:microsoft.com/office/officeart/2005/8/layout/chevron2"/>
    <dgm:cxn modelId="{D18D5B1B-47A4-4531-85E3-AC7EFA3F50F4}" srcId="{AD4F83CE-46A4-4D60-8D04-A6B9D37E9F2B}" destId="{477A0596-403D-4605-9E1E-5BB02085A8A1}" srcOrd="0" destOrd="0" parTransId="{AA16E341-9ADF-4537-B6C2-998BB672C45A}" sibTransId="{943D4565-4B28-4D3B-B023-DA8FF14B0862}"/>
    <dgm:cxn modelId="{4DFB506A-7BD9-4FE4-B49F-D55CDE262D30}" type="presOf" srcId="{477A0596-403D-4605-9E1E-5BB02085A8A1}" destId="{0531AF8B-599F-4990-A3A6-1A3B346A2FF5}" srcOrd="0" destOrd="0" presId="urn:microsoft.com/office/officeart/2005/8/layout/chevron2"/>
    <dgm:cxn modelId="{7F1E6F93-C2FC-405F-ABD3-4BFE8A233908}" type="presOf" srcId="{C39AC87A-146E-4FA3-869E-8FB67AF3E447}" destId="{48FD61C4-1C28-4466-B095-6393A138FC99}" srcOrd="0" destOrd="0" presId="urn:microsoft.com/office/officeart/2005/8/layout/chevron2"/>
    <dgm:cxn modelId="{B48759D8-3D79-4EC4-B289-3B14B8F82915}" srcId="{477A0596-403D-4605-9E1E-5BB02085A8A1}" destId="{DE5F026D-9642-47E4-8FF8-5A8AC7F1CE78}" srcOrd="1" destOrd="0" parTransId="{732E7DDB-930E-4335-9462-33EFA8A0C798}" sibTransId="{F86439D1-C498-49E4-8CBD-E29E4622FEB3}"/>
    <dgm:cxn modelId="{1BD20235-8435-48AA-9E88-2D4A47AC6A1F}" srcId="{AD4F83CE-46A4-4D60-8D04-A6B9D37E9F2B}" destId="{0ABE0F47-7C50-4A4F-AC01-A0DD0E8CDD07}" srcOrd="1" destOrd="0" parTransId="{85AF8FAC-8BC2-402D-9AB2-F1F291D96CFC}" sibTransId="{1964A82C-4BFB-4C2F-BA71-F30CB2C66552}"/>
    <dgm:cxn modelId="{142434B0-DE7D-4BD1-B730-78300445D620}" type="presOf" srcId="{43CC7A63-5AAE-4DC3-A9DB-FB4BBABCD811}" destId="{6BF7AF4A-4FDE-4002-BFE8-F765F0590DE6}" srcOrd="0" destOrd="0" presId="urn:microsoft.com/office/officeart/2005/8/layout/chevron2"/>
    <dgm:cxn modelId="{8902C011-C3BD-43AA-8452-BBE67CCACB7E}" srcId="{0ABE0F47-7C50-4A4F-AC01-A0DD0E8CDD07}" destId="{43CC7A63-5AAE-4DC3-A9DB-FB4BBABCD811}" srcOrd="0" destOrd="0" parTransId="{82CF1020-430A-457C-8D64-23D2EF366814}" sibTransId="{9547FA3D-3AAE-45F3-99E9-17EF5A3CFC7A}"/>
    <dgm:cxn modelId="{1CDE3538-69ED-4C42-9EE7-B2F39E40C493}" type="presOf" srcId="{0ABE0F47-7C50-4A4F-AC01-A0DD0E8CDD07}" destId="{3C5D1A6D-F616-4F20-807F-43858C5539A2}" srcOrd="0" destOrd="0" presId="urn:microsoft.com/office/officeart/2005/8/layout/chevron2"/>
    <dgm:cxn modelId="{F8D625F6-E721-429A-A143-DE2B4E492F41}" type="presOf" srcId="{DE5F026D-9642-47E4-8FF8-5A8AC7F1CE78}" destId="{BB0CA316-7692-4D33-BBA0-FE01AD201D9B}" srcOrd="0" destOrd="1" presId="urn:microsoft.com/office/officeart/2005/8/layout/chevron2"/>
    <dgm:cxn modelId="{01058C2C-9C71-456C-AD4E-3211FDC4C146}" type="presOf" srcId="{AD4F83CE-46A4-4D60-8D04-A6B9D37E9F2B}" destId="{A3182D9D-5B6B-4024-BF33-0951E0089306}" srcOrd="0" destOrd="0" presId="urn:microsoft.com/office/officeart/2005/8/layout/chevron2"/>
    <dgm:cxn modelId="{61584C4B-C5D5-4C23-B455-2A29E50EA002}" srcId="{477A0596-403D-4605-9E1E-5BB02085A8A1}" destId="{6D5BACDD-6445-40A8-A1CC-4A4228B6572D}" srcOrd="0" destOrd="0" parTransId="{CFB7329F-CD24-4374-A7BA-F048839404F3}" sibTransId="{6D27A6F0-A5AD-401E-87F2-2E458E86DEAF}"/>
    <dgm:cxn modelId="{9EC17900-CDC5-4FDD-9BE0-7C1BDC21017C}" srcId="{2E337508-E4D4-4268-926C-77F2A228956D}" destId="{E4FFF7C6-6024-490F-9C65-9886480B5356}" srcOrd="0" destOrd="0" parTransId="{6472A285-A0B1-4B29-A7EE-BDDF66253701}" sibTransId="{2A3D932A-3081-44AD-9D9C-FB98BA38DF27}"/>
    <dgm:cxn modelId="{C4CD9F22-A5E3-4AA5-932D-E6B47F7457B8}" type="presParOf" srcId="{A3182D9D-5B6B-4024-BF33-0951E0089306}" destId="{6BE9D33E-C4B2-43C2-96BA-3E842D1356D6}" srcOrd="0" destOrd="0" presId="urn:microsoft.com/office/officeart/2005/8/layout/chevron2"/>
    <dgm:cxn modelId="{B705F2A8-59E5-4C2D-AC7B-48AAC4955445}" type="presParOf" srcId="{6BE9D33E-C4B2-43C2-96BA-3E842D1356D6}" destId="{0531AF8B-599F-4990-A3A6-1A3B346A2FF5}" srcOrd="0" destOrd="0" presId="urn:microsoft.com/office/officeart/2005/8/layout/chevron2"/>
    <dgm:cxn modelId="{0618FEEE-BCF7-43E2-9CB0-7D14525EC57B}" type="presParOf" srcId="{6BE9D33E-C4B2-43C2-96BA-3E842D1356D6}" destId="{BB0CA316-7692-4D33-BBA0-FE01AD201D9B}" srcOrd="1" destOrd="0" presId="urn:microsoft.com/office/officeart/2005/8/layout/chevron2"/>
    <dgm:cxn modelId="{0E31ED31-BE11-48CC-8A2A-CA22F493BF79}" type="presParOf" srcId="{A3182D9D-5B6B-4024-BF33-0951E0089306}" destId="{71241F3E-EDE3-420B-B899-6466FC812AF0}" srcOrd="1" destOrd="0" presId="urn:microsoft.com/office/officeart/2005/8/layout/chevron2"/>
    <dgm:cxn modelId="{D834D46C-3F8F-45EC-8DE3-2A17B5C699D0}" type="presParOf" srcId="{A3182D9D-5B6B-4024-BF33-0951E0089306}" destId="{8182876C-D472-4315-9AB5-77E1ADABCC7B}" srcOrd="2" destOrd="0" presId="urn:microsoft.com/office/officeart/2005/8/layout/chevron2"/>
    <dgm:cxn modelId="{F9AEBDB6-E901-4D05-8362-58BAEB3C66DC}" type="presParOf" srcId="{8182876C-D472-4315-9AB5-77E1ADABCC7B}" destId="{3C5D1A6D-F616-4F20-807F-43858C5539A2}" srcOrd="0" destOrd="0" presId="urn:microsoft.com/office/officeart/2005/8/layout/chevron2"/>
    <dgm:cxn modelId="{D98D98C6-F7E8-46CD-899F-8769A99DF410}" type="presParOf" srcId="{8182876C-D472-4315-9AB5-77E1ADABCC7B}" destId="{6BF7AF4A-4FDE-4002-BFE8-F765F0590DE6}" srcOrd="1" destOrd="0" presId="urn:microsoft.com/office/officeart/2005/8/layout/chevron2"/>
    <dgm:cxn modelId="{EF8CC5CD-D54F-4046-8A17-9195813A93D8}" type="presParOf" srcId="{A3182D9D-5B6B-4024-BF33-0951E0089306}" destId="{3D575E2F-CF78-42D4-A4BA-D8FCD830C1F4}" srcOrd="3" destOrd="0" presId="urn:microsoft.com/office/officeart/2005/8/layout/chevron2"/>
    <dgm:cxn modelId="{87DDCAAC-E6EF-4414-BE22-63C6E7E5B25A}" type="presParOf" srcId="{A3182D9D-5B6B-4024-BF33-0951E0089306}" destId="{235C8BE6-3BB0-452F-AB0B-145571187986}" srcOrd="4" destOrd="0" presId="urn:microsoft.com/office/officeart/2005/8/layout/chevron2"/>
    <dgm:cxn modelId="{D747DBBA-2124-4327-94D8-CE6EE4DA9CD9}" type="presParOf" srcId="{235C8BE6-3BB0-452F-AB0B-145571187986}" destId="{4BF4F6C6-9F03-497E-9A91-117EFE72C18E}" srcOrd="0" destOrd="0" presId="urn:microsoft.com/office/officeart/2005/8/layout/chevron2"/>
    <dgm:cxn modelId="{EAF29C92-32A5-40AD-BD61-4D9220777FE9}" type="presParOf" srcId="{235C8BE6-3BB0-452F-AB0B-145571187986}" destId="{C0F06030-D67C-4F07-98B5-92861FA18741}" srcOrd="1" destOrd="0" presId="urn:microsoft.com/office/officeart/2005/8/layout/chevron2"/>
    <dgm:cxn modelId="{973CE485-7766-4FA9-B407-04605C7BC699}" type="presParOf" srcId="{A3182D9D-5B6B-4024-BF33-0951E0089306}" destId="{380527BC-6D4E-407A-A4E3-3819467B849E}" srcOrd="5" destOrd="0" presId="urn:microsoft.com/office/officeart/2005/8/layout/chevron2"/>
    <dgm:cxn modelId="{18875A3C-129F-47A1-A9FD-F7F30CBE5A0C}" type="presParOf" srcId="{A3182D9D-5B6B-4024-BF33-0951E0089306}" destId="{23A16D7D-4071-4425-B9D3-152768F60DC0}" srcOrd="6" destOrd="0" presId="urn:microsoft.com/office/officeart/2005/8/layout/chevron2"/>
    <dgm:cxn modelId="{55A9FAE7-3630-411F-896A-5C956C3A48D2}" type="presParOf" srcId="{23A16D7D-4071-4425-B9D3-152768F60DC0}" destId="{9A46A9E4-10E9-4653-A848-2BD8B4DB5ECD}" srcOrd="0" destOrd="0" presId="urn:microsoft.com/office/officeart/2005/8/layout/chevron2"/>
    <dgm:cxn modelId="{0AA158D8-75B3-4A28-8AC0-294FBAF4CC78}" type="presParOf" srcId="{23A16D7D-4071-4425-B9D3-152768F60DC0}" destId="{48FD61C4-1C28-4466-B095-6393A138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Proximity to </a:t>
          </a:r>
          <a:r>
            <a:rPr lang="en-US" sz="3100" kern="1200" dirty="0" err="1" smtClean="0"/>
            <a:t>Ivie</a:t>
          </a:r>
          <a:r>
            <a:rPr lang="en-US" sz="3100" kern="1200" dirty="0" smtClean="0"/>
            <a:t> Pipeline</a:t>
          </a:r>
          <a:endParaRPr lang="en-US" sz="31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60 – 90 Day Supply Annually</a:t>
          </a:r>
          <a:endParaRPr lang="en-US" sz="31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Voluntary Irrigation Suspension Program</a:t>
          </a:r>
          <a:endParaRPr lang="en-US" sz="31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Aquifer is susceptible to drought </a:t>
          </a:r>
          <a:endParaRPr lang="en-US" sz="31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$50 - $75 M</a:t>
          </a:r>
          <a:endParaRPr lang="en-US" sz="20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900" kern="1200" dirty="0" smtClean="0"/>
            <a:t>8 </a:t>
          </a:r>
          <a:r>
            <a:rPr lang="en-US" sz="4900" kern="1200" dirty="0" err="1" smtClean="0"/>
            <a:t>mgd</a:t>
          </a:r>
          <a:r>
            <a:rPr lang="en-US" sz="4900" kern="1200" dirty="0" smtClean="0"/>
            <a:t> available</a:t>
          </a:r>
          <a:endParaRPr lang="en-US" sz="49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900" kern="1200" dirty="0" smtClean="0"/>
            <a:t>Short term supply</a:t>
          </a:r>
          <a:endParaRPr lang="en-US" sz="49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900" kern="1200" dirty="0" smtClean="0"/>
            <a:t>SWIFT Funding</a:t>
          </a:r>
          <a:endParaRPr lang="en-US" sz="49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1115" rIns="31115" bIns="3111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900" kern="1200" dirty="0" smtClean="0"/>
            <a:t>Provides no new water</a:t>
          </a:r>
          <a:endParaRPr lang="en-US" sz="49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$50 - $60 M</a:t>
          </a:r>
          <a:endParaRPr lang="en-US" sz="20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Established well field / Infrastructure</a:t>
          </a:r>
          <a:endParaRPr lang="en-US" sz="31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Regulatory Environment</a:t>
          </a:r>
          <a:endParaRPr lang="en-US" sz="31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Expand Treatment Facility to 10 </a:t>
          </a:r>
          <a:r>
            <a:rPr lang="en-US" sz="3100" kern="1200" dirty="0" err="1" smtClean="0"/>
            <a:t>mgd</a:t>
          </a:r>
          <a:endParaRPr lang="en-US" sz="31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None Known</a:t>
          </a:r>
          <a:endParaRPr lang="en-US" sz="31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ESTIMATED COST – $10.5 M</a:t>
          </a:r>
          <a:endParaRPr lang="en-US" sz="21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Proximity to Hickory Pipeline</a:t>
          </a:r>
          <a:endParaRPr lang="en-US" sz="40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Limited Capacity</a:t>
          </a:r>
          <a:endParaRPr lang="en-US" sz="40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None Known	</a:t>
          </a:r>
          <a:endParaRPr lang="en-US" sz="40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err="1" smtClean="0"/>
            <a:t>Reliabilty</a:t>
          </a:r>
          <a:endParaRPr lang="en-US" sz="40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ESTIMATED COST - $20 - $30 M</a:t>
          </a:r>
          <a:endParaRPr lang="en-US" sz="21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Captures </a:t>
          </a:r>
          <a:r>
            <a:rPr lang="en-US" sz="3100" kern="1200" dirty="0" err="1" smtClean="0"/>
            <a:t>stormwater</a:t>
          </a:r>
          <a:r>
            <a:rPr lang="en-US" sz="3100" kern="1200" dirty="0" smtClean="0"/>
            <a:t> in major rain events</a:t>
          </a:r>
          <a:endParaRPr lang="en-US" sz="31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Requires Rainfall</a:t>
          </a:r>
          <a:endParaRPr lang="en-US" sz="31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SWIFT Funding</a:t>
          </a:r>
          <a:endParaRPr lang="en-US" sz="31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Quality / Treatability</a:t>
          </a:r>
          <a:endParaRPr lang="en-US" sz="31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Basin Cost – TBD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Advanced Treatment - $50 - $75 M</a:t>
          </a:r>
          <a:endParaRPr lang="en-US" sz="20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Drought Resistant Source</a:t>
          </a:r>
          <a:endParaRPr lang="en-US" sz="31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Public Perception</a:t>
          </a:r>
          <a:endParaRPr lang="en-US" sz="31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Plant Improvements / SWIFT Funding</a:t>
          </a:r>
          <a:endParaRPr lang="en-US" sz="31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None Known</a:t>
          </a:r>
          <a:endParaRPr lang="en-US" sz="31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kern="1200" dirty="0" smtClean="0"/>
            <a:t>N/A</a:t>
          </a:r>
          <a:endParaRPr lang="en-US" sz="40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ESTIMATED COST - $136 M</a:t>
          </a:r>
          <a:endParaRPr lang="en-US" sz="21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600" kern="1200" dirty="0" smtClean="0"/>
            <a:t>None Known</a:t>
          </a:r>
          <a:endParaRPr lang="en-US" sz="46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600" kern="1200" dirty="0" smtClean="0"/>
            <a:t>Availability and Quality</a:t>
          </a:r>
          <a:endParaRPr lang="en-US" sz="46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600" kern="1200" dirty="0" smtClean="0"/>
            <a:t>SWIFT Funding</a:t>
          </a:r>
          <a:endParaRPr lang="en-US" sz="46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600" kern="1200" smtClean="0"/>
            <a:t>Legal Issues / Permitting</a:t>
          </a:r>
          <a:endParaRPr lang="en-US" sz="46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Estimated Cost      $52 M    for 4,500 </a:t>
          </a:r>
          <a:r>
            <a:rPr lang="en-US" sz="2400" kern="1200" dirty="0" err="1" smtClean="0"/>
            <a:t>acft</a:t>
          </a:r>
          <a:r>
            <a:rPr lang="en-US" sz="2400" kern="1200" dirty="0" smtClean="0"/>
            <a:t>/</a:t>
          </a:r>
          <a:r>
            <a:rPr lang="en-US" sz="2400" kern="1200" dirty="0" err="1" smtClean="0"/>
            <a:t>yr</a:t>
          </a:r>
          <a:endParaRPr lang="en-US" sz="24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Proximity to San Angelo</a:t>
          </a:r>
          <a:endParaRPr lang="en-US" sz="31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Limited Production Capacity and Poor Quality</a:t>
          </a:r>
          <a:endParaRPr lang="en-US" sz="31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092054" y="-413724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SWIFT Funding </a:t>
          </a:r>
          <a:endParaRPr lang="en-US" sz="3100" kern="1200" dirty="0"/>
        </a:p>
      </dsp:txBody>
      <dsp:txXfrm rot="5400000">
        <a:off x="4092054" y="-413724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Drilling Would Be a Wildcatting Operation</a:t>
          </a:r>
          <a:endParaRPr lang="en-US" sz="31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ESTIMATED COST - $65 million for 3,750 </a:t>
          </a:r>
          <a:r>
            <a:rPr lang="en-US" sz="2100" kern="1200" dirty="0" err="1" smtClean="0"/>
            <a:t>acft</a:t>
          </a:r>
          <a:r>
            <a:rPr lang="en-US" sz="2100" kern="1200" dirty="0" smtClean="0"/>
            <a:t>/</a:t>
          </a:r>
          <a:r>
            <a:rPr lang="en-US" sz="2100" kern="1200" dirty="0" err="1" smtClean="0"/>
            <a:t>yr</a:t>
          </a:r>
          <a:endParaRPr lang="en-US" sz="21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3,000 </a:t>
          </a:r>
          <a:r>
            <a:rPr lang="en-US" sz="2800" kern="1200" dirty="0" err="1" smtClean="0"/>
            <a:t>acft</a:t>
          </a:r>
          <a:r>
            <a:rPr lang="en-US" sz="2800" kern="1200" dirty="0" smtClean="0"/>
            <a:t>/</a:t>
          </a:r>
          <a:r>
            <a:rPr lang="en-US" sz="2800" kern="1200" dirty="0" err="1" smtClean="0"/>
            <a:t>yr</a:t>
          </a:r>
          <a:r>
            <a:rPr lang="en-US" sz="2800" kern="1200" dirty="0" smtClean="0"/>
            <a:t> yield / 3,000 </a:t>
          </a:r>
          <a:r>
            <a:rPr lang="en-US" sz="2800" kern="1200" dirty="0" err="1" smtClean="0"/>
            <a:t>acft</a:t>
          </a:r>
          <a:r>
            <a:rPr lang="en-US" sz="2800" kern="1200" dirty="0" smtClean="0"/>
            <a:t> banked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ROW / Easements in Place</a:t>
          </a:r>
          <a:endParaRPr lang="en-US" sz="28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Low Water Levels </a:t>
          </a:r>
          <a:endParaRPr lang="en-US" sz="28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Line could be used for non-Spence water</a:t>
          </a:r>
          <a:endParaRPr lang="en-US" sz="28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Currently only 18 months supply</a:t>
          </a:r>
          <a:endParaRPr lang="en-US" sz="2800" kern="1200" dirty="0"/>
        </a:p>
      </dsp:txBody>
      <dsp:txXfrm rot="5400000">
        <a:off x="4100578" y="879136"/>
        <a:ext cx="951044" cy="710379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069A4-9F92-4F10-BBE6-0D9168DA83FC}">
      <dsp:nvSpPr>
        <dsp:cNvPr id="0" name=""/>
        <dsp:cNvSpPr/>
      </dsp:nvSpPr>
      <dsp:spPr>
        <a:xfrm rot="5400000">
          <a:off x="-777490" y="1780985"/>
          <a:ext cx="2889684" cy="1334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$</a:t>
          </a:r>
          <a:endParaRPr lang="en-US" sz="6500" kern="1200" dirty="0"/>
        </a:p>
      </dsp:txBody>
      <dsp:txXfrm rot="5400000">
        <a:off x="-777490" y="1780985"/>
        <a:ext cx="2889684" cy="1334703"/>
      </dsp:txXfrm>
    </dsp:sp>
    <dsp:sp modelId="{0158A406-C8A0-4630-8B3B-79B039492296}">
      <dsp:nvSpPr>
        <dsp:cNvPr id="0" name=""/>
        <dsp:cNvSpPr/>
      </dsp:nvSpPr>
      <dsp:spPr>
        <a:xfrm rot="5400000">
          <a:off x="385733" y="1113634"/>
          <a:ext cx="3899994" cy="20020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2012 Study estimated $17 - $23 M</a:t>
          </a:r>
          <a:endParaRPr lang="en-US" sz="2000" kern="1200" dirty="0"/>
        </a:p>
      </dsp:txBody>
      <dsp:txXfrm rot="5400000">
        <a:off x="385733" y="1113634"/>
        <a:ext cx="3899994" cy="200205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1AF8B-599F-4990-A3A6-1A3B346A2FF5}">
      <dsp:nvSpPr>
        <dsp:cNvPr id="0" name=""/>
        <dsp:cNvSpPr/>
      </dsp:nvSpPr>
      <dsp:spPr>
        <a:xfrm rot="5400000">
          <a:off x="-219471" y="219479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</a:t>
          </a:r>
          <a:endParaRPr lang="en-US" sz="3000" kern="1200" dirty="0"/>
        </a:p>
      </dsp:txBody>
      <dsp:txXfrm rot="5400000">
        <a:off x="-219471" y="219479"/>
        <a:ext cx="1463145" cy="1024202"/>
      </dsp:txXfrm>
    </dsp:sp>
    <dsp:sp modelId="{BB0CA316-7692-4D33-BBA0-FE01AD201D9B}">
      <dsp:nvSpPr>
        <dsp:cNvPr id="0" name=""/>
        <dsp:cNvSpPr/>
      </dsp:nvSpPr>
      <dsp:spPr>
        <a:xfrm rot="5400000">
          <a:off x="4100578" y="-3076368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Utilize existing infrastructure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Utilizes entire CRMWD inventory</a:t>
          </a:r>
          <a:endParaRPr lang="en-US" sz="2800" kern="1200" dirty="0"/>
        </a:p>
      </dsp:txBody>
      <dsp:txXfrm rot="5400000">
        <a:off x="4100578" y="-3076368"/>
        <a:ext cx="951044" cy="7103797"/>
      </dsp:txXfrm>
    </dsp:sp>
    <dsp:sp modelId="{3C5D1A6D-F616-4F20-807F-43858C5539A2}">
      <dsp:nvSpPr>
        <dsp:cNvPr id="0" name=""/>
        <dsp:cNvSpPr/>
      </dsp:nvSpPr>
      <dsp:spPr>
        <a:xfrm rot="5400000">
          <a:off x="-219471" y="1537981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W</a:t>
          </a:r>
          <a:endParaRPr lang="en-US" sz="3000" kern="1200" dirty="0"/>
        </a:p>
      </dsp:txBody>
      <dsp:txXfrm rot="5400000">
        <a:off x="-219471" y="1537981"/>
        <a:ext cx="1463145" cy="1024202"/>
      </dsp:txXfrm>
    </dsp:sp>
    <dsp:sp modelId="{6BF7AF4A-4FDE-4002-BFE8-F765F0590DE6}">
      <dsp:nvSpPr>
        <dsp:cNvPr id="0" name=""/>
        <dsp:cNvSpPr/>
      </dsp:nvSpPr>
      <dsp:spPr>
        <a:xfrm rot="5400000">
          <a:off x="4100578" y="-175786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Water Availability not certain</a:t>
          </a:r>
          <a:endParaRPr lang="en-US" sz="2800" kern="1200" dirty="0"/>
        </a:p>
      </dsp:txBody>
      <dsp:txXfrm rot="5400000">
        <a:off x="4100578" y="-1757866"/>
        <a:ext cx="951044" cy="7103797"/>
      </dsp:txXfrm>
    </dsp:sp>
    <dsp:sp modelId="{4BF4F6C6-9F03-497E-9A91-117EFE72C18E}">
      <dsp:nvSpPr>
        <dsp:cNvPr id="0" name=""/>
        <dsp:cNvSpPr/>
      </dsp:nvSpPr>
      <dsp:spPr>
        <a:xfrm rot="5400000">
          <a:off x="-219471" y="2856483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O</a:t>
          </a:r>
          <a:endParaRPr lang="en-US" sz="3000" kern="1200" dirty="0"/>
        </a:p>
      </dsp:txBody>
      <dsp:txXfrm rot="5400000">
        <a:off x="-219471" y="2856483"/>
        <a:ext cx="1463145" cy="1024202"/>
      </dsp:txXfrm>
    </dsp:sp>
    <dsp:sp modelId="{C0F06030-D67C-4F07-98B5-92861FA18741}">
      <dsp:nvSpPr>
        <dsp:cNvPr id="0" name=""/>
        <dsp:cNvSpPr/>
      </dsp:nvSpPr>
      <dsp:spPr>
        <a:xfrm rot="5400000">
          <a:off x="4100578" y="-439365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None known</a:t>
          </a:r>
          <a:endParaRPr lang="en-US" sz="2800" kern="1200" dirty="0"/>
        </a:p>
      </dsp:txBody>
      <dsp:txXfrm rot="5400000">
        <a:off x="4100578" y="-439365"/>
        <a:ext cx="951044" cy="7103797"/>
      </dsp:txXfrm>
    </dsp:sp>
    <dsp:sp modelId="{9A46A9E4-10E9-4653-A848-2BD8B4DB5ECD}">
      <dsp:nvSpPr>
        <dsp:cNvPr id="0" name=""/>
        <dsp:cNvSpPr/>
      </dsp:nvSpPr>
      <dsp:spPr>
        <a:xfrm rot="5400000">
          <a:off x="-219471" y="4174985"/>
          <a:ext cx="1463145" cy="10242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</a:t>
          </a:r>
          <a:endParaRPr lang="en-US" sz="3000" kern="1200" dirty="0"/>
        </a:p>
      </dsp:txBody>
      <dsp:txXfrm rot="5400000">
        <a:off x="-219471" y="4174985"/>
        <a:ext cx="1463145" cy="1024202"/>
      </dsp:txXfrm>
    </dsp:sp>
    <dsp:sp modelId="{48FD61C4-1C28-4466-B095-6393A138FC99}">
      <dsp:nvSpPr>
        <dsp:cNvPr id="0" name=""/>
        <dsp:cNvSpPr/>
      </dsp:nvSpPr>
      <dsp:spPr>
        <a:xfrm rot="5400000">
          <a:off x="4100578" y="879136"/>
          <a:ext cx="951044" cy="71037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Costly w/ no guarantee of water</a:t>
          </a:r>
          <a:endParaRPr lang="en-US" sz="2800" kern="1200" dirty="0"/>
        </a:p>
      </dsp:txBody>
      <dsp:txXfrm rot="5400000">
        <a:off x="4100578" y="879136"/>
        <a:ext cx="951044" cy="7103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3/29/2016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3/29/2016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pPr/>
              <a:t>3/29/2016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2305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708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3/29/2016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42230" y="5599344"/>
            <a:ext cx="718457" cy="71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600" b="1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Water Advisory Board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March 29, 2016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487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1438" y="273050"/>
            <a:ext cx="9509125" cy="9318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Recent San Angelo </a:t>
            </a:r>
            <a:r>
              <a:rPr lang="en-US" sz="4400" dirty="0" smtClean="0"/>
              <a:t>water </a:t>
            </a:r>
            <a:r>
              <a:rPr lang="en-US" sz="4400" dirty="0" smtClean="0"/>
              <a:t>d</a:t>
            </a:r>
            <a:r>
              <a:rPr lang="en-US" sz="4400" dirty="0" smtClean="0"/>
              <a:t>emand</a:t>
            </a:r>
            <a:endParaRPr lang="en-US" sz="44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2605775"/>
              </p:ext>
            </p:extLst>
          </p:nvPr>
        </p:nvGraphicFramePr>
        <p:xfrm>
          <a:off x="1341438" y="1673225"/>
          <a:ext cx="950912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5068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1438" y="273050"/>
            <a:ext cx="9509125" cy="9318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Per </a:t>
            </a:r>
            <a:r>
              <a:rPr lang="en-US" sz="4400" dirty="0" smtClean="0"/>
              <a:t>capita </a:t>
            </a:r>
            <a:r>
              <a:rPr lang="en-US" sz="4400" dirty="0" smtClean="0"/>
              <a:t>d</a:t>
            </a:r>
            <a:r>
              <a:rPr lang="en-US" sz="4400" dirty="0" smtClean="0"/>
              <a:t>aily </a:t>
            </a:r>
            <a:r>
              <a:rPr lang="en-US" sz="4400" dirty="0" smtClean="0"/>
              <a:t>w</a:t>
            </a:r>
            <a:r>
              <a:rPr lang="en-US" sz="4400" dirty="0" smtClean="0"/>
              <a:t>ater </a:t>
            </a:r>
            <a:r>
              <a:rPr lang="en-US" sz="4400" dirty="0" smtClean="0"/>
              <a:t>u</a:t>
            </a:r>
            <a:r>
              <a:rPr lang="en-US" sz="4400" dirty="0" smtClean="0"/>
              <a:t>se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State </a:t>
            </a:r>
            <a:r>
              <a:rPr lang="en-US" u="sng" dirty="0" smtClean="0">
                <a:solidFill>
                  <a:schemeClr val="tx1"/>
                </a:solidFill>
              </a:rPr>
              <a:t>average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Total </a:t>
            </a:r>
            <a:r>
              <a:rPr lang="en-US" dirty="0" smtClean="0">
                <a:solidFill>
                  <a:schemeClr val="tx1"/>
                </a:solidFill>
              </a:rPr>
              <a:t>water </a:t>
            </a:r>
            <a:r>
              <a:rPr lang="en-US" dirty="0" smtClean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se 	-	167 gallons</a:t>
            </a:r>
            <a:endParaRPr lang="en-US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Residential </a:t>
            </a:r>
            <a:r>
              <a:rPr lang="en-US" dirty="0" smtClean="0">
                <a:solidFill>
                  <a:schemeClr val="tx1"/>
                </a:solidFill>
              </a:rPr>
              <a:t>		-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85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gallons</a:t>
            </a:r>
            <a:endParaRPr lang="en-US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San Angelo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Total </a:t>
            </a:r>
            <a:r>
              <a:rPr lang="en-US" dirty="0" smtClean="0">
                <a:solidFill>
                  <a:schemeClr val="tx1"/>
                </a:solidFill>
              </a:rPr>
              <a:t>water </a:t>
            </a:r>
            <a:r>
              <a:rPr lang="en-US" dirty="0" smtClean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se 	-	116 </a:t>
            </a:r>
            <a:r>
              <a:rPr lang="en-US" dirty="0" smtClean="0">
                <a:solidFill>
                  <a:schemeClr val="tx1"/>
                </a:solidFill>
              </a:rPr>
              <a:t>gallons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Residential </a:t>
            </a:r>
            <a:r>
              <a:rPr lang="en-US" dirty="0" smtClean="0">
                <a:solidFill>
                  <a:schemeClr val="tx1"/>
                </a:solidFill>
              </a:rPr>
              <a:t>	-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65 </a:t>
            </a:r>
            <a:r>
              <a:rPr lang="en-US" dirty="0" smtClean="0">
                <a:solidFill>
                  <a:schemeClr val="tx1"/>
                </a:solidFill>
              </a:rPr>
              <a:t>gallons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818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41438" y="468995"/>
            <a:ext cx="9509125" cy="931863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San Angelo</a:t>
            </a:r>
            <a:br>
              <a:rPr lang="en-US" sz="4400" dirty="0" smtClean="0"/>
            </a:br>
            <a:r>
              <a:rPr lang="en-US" sz="4400" dirty="0" smtClean="0"/>
              <a:t>projected </a:t>
            </a:r>
            <a:r>
              <a:rPr lang="en-US" sz="4400" dirty="0" smtClean="0"/>
              <a:t>w</a:t>
            </a:r>
            <a:r>
              <a:rPr lang="en-US" sz="4400" dirty="0" smtClean="0"/>
              <a:t>ater </a:t>
            </a:r>
            <a:r>
              <a:rPr lang="en-US" sz="4400" dirty="0" smtClean="0"/>
              <a:t>d</a:t>
            </a:r>
            <a:r>
              <a:rPr lang="en-US" sz="4400" dirty="0" smtClean="0"/>
              <a:t>emand</a:t>
            </a:r>
            <a:endParaRPr lang="en-US" sz="4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90589352"/>
              </p:ext>
            </p:extLst>
          </p:nvPr>
        </p:nvGraphicFramePr>
        <p:xfrm>
          <a:off x="754238" y="2241135"/>
          <a:ext cx="10683525" cy="2375731"/>
        </p:xfrm>
        <a:graphic>
          <a:graphicData uri="http://schemas.openxmlformats.org/drawingml/2006/table">
            <a:tbl>
              <a:tblPr/>
              <a:tblGrid>
                <a:gridCol w="1128045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507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34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 F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17,729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17,906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18,085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18,150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18,244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18,426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18,611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18,797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18,985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19,175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19,366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Angelo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14,676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14,872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15,071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15,272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15,477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15,684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15,895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16,109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16,326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16,546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16,769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0427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120" y="2451018"/>
            <a:ext cx="9509760" cy="349258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Water S</a:t>
            </a:r>
            <a:r>
              <a:rPr lang="en-US" sz="5400" b="1" dirty="0" smtClean="0">
                <a:solidFill>
                  <a:schemeClr val="tx1"/>
                </a:solidFill>
              </a:rPr>
              <a:t>upply </a:t>
            </a:r>
            <a:r>
              <a:rPr lang="en-US" sz="5400" b="1" dirty="0" smtClean="0">
                <a:solidFill>
                  <a:schemeClr val="tx1"/>
                </a:solidFill>
              </a:rPr>
              <a:t>O</a:t>
            </a:r>
            <a:r>
              <a:rPr lang="en-US" sz="5400" b="1" dirty="0" smtClean="0">
                <a:solidFill>
                  <a:schemeClr val="tx1"/>
                </a:solidFill>
              </a:rPr>
              <a:t>ptions</a:t>
            </a:r>
            <a:endParaRPr lang="en-US" sz="5400" b="1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2005265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" y="178108"/>
            <a:ext cx="11861075" cy="108813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Lipan </a:t>
            </a:r>
            <a:r>
              <a:rPr lang="en-US" sz="4400" dirty="0" smtClean="0"/>
              <a:t>Aquifer - </a:t>
            </a:r>
            <a:r>
              <a:rPr lang="en-US" sz="4400" dirty="0" smtClean="0"/>
              <a:t>g</a:t>
            </a:r>
            <a:r>
              <a:rPr lang="en-US" sz="4400" dirty="0" smtClean="0"/>
              <a:t>roundwater developed </a:t>
            </a:r>
            <a:br>
              <a:rPr lang="en-US" sz="4400" dirty="0" smtClean="0"/>
            </a:br>
            <a:r>
              <a:rPr lang="en-US" sz="4400" dirty="0" smtClean="0"/>
              <a:t>in </a:t>
            </a:r>
            <a:r>
              <a:rPr lang="en-US" sz="4400" dirty="0" smtClean="0"/>
              <a:t>Tom Green County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879606084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44596018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019576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69" y="178108"/>
            <a:ext cx="11743508" cy="108813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Edwards-Trinity Plateau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in Schleicher </a:t>
            </a:r>
            <a:r>
              <a:rPr lang="en-US" sz="4400" dirty="0" smtClean="0"/>
              <a:t>County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434983563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428886426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" y="204234"/>
            <a:ext cx="11599817" cy="108813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Brackish </a:t>
            </a:r>
            <a:r>
              <a:rPr lang="en-US" sz="4400" dirty="0" smtClean="0"/>
              <a:t>water </a:t>
            </a:r>
            <a:br>
              <a:rPr lang="en-US" sz="4400" dirty="0" smtClean="0"/>
            </a:br>
            <a:r>
              <a:rPr lang="en-US" sz="4400" dirty="0" smtClean="0"/>
              <a:t>Whitehorse </a:t>
            </a:r>
            <a:r>
              <a:rPr lang="en-US" sz="4400" dirty="0" smtClean="0"/>
              <a:t>&amp; Clear Fork </a:t>
            </a:r>
            <a:r>
              <a:rPr lang="en-US" sz="4400" dirty="0" smtClean="0"/>
              <a:t>formations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281913449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82373805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-161530"/>
            <a:ext cx="11443063" cy="1088136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Spence </a:t>
            </a:r>
            <a:r>
              <a:rPr lang="en-US" sz="4400" dirty="0" smtClean="0"/>
              <a:t>t</a:t>
            </a:r>
            <a:r>
              <a:rPr lang="en-US" sz="4400" dirty="0" smtClean="0"/>
              <a:t>ransmission line </a:t>
            </a:r>
            <a:r>
              <a:rPr lang="en-US" sz="4400" dirty="0" smtClean="0"/>
              <a:t>r</a:t>
            </a:r>
            <a:r>
              <a:rPr lang="en-US" sz="4400" dirty="0" smtClean="0"/>
              <a:t>ehabilitation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904197728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981452037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499" y="-135404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CRMWD </a:t>
            </a:r>
            <a:r>
              <a:rPr lang="en-US" sz="4400" dirty="0" smtClean="0"/>
              <a:t>system </a:t>
            </a:r>
            <a:r>
              <a:rPr lang="en-US" sz="4400" dirty="0" smtClean="0"/>
              <a:t>w</a:t>
            </a:r>
            <a:r>
              <a:rPr lang="en-US" sz="4400" dirty="0" smtClean="0"/>
              <a:t>ater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88515253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58048784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499" y="-70089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WTWP / Abilene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188005535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6871545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273466"/>
            <a:ext cx="9509760" cy="93149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Annual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rainfall 1995-2015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4928160"/>
              </p:ext>
            </p:extLst>
          </p:nvPr>
        </p:nvGraphicFramePr>
        <p:xfrm>
          <a:off x="521494" y="1673225"/>
          <a:ext cx="1125855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41215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499" y="-4774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Hickory Aquifer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839486059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109759580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499" y="-30900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/>
              <a:t>Ellenburger</a:t>
            </a:r>
            <a:r>
              <a:rPr lang="en-US" sz="4400" dirty="0" smtClean="0"/>
              <a:t> – San Saba Aquifer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467534107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691938941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499" y="-4774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Red Arroyo </a:t>
            </a:r>
            <a:r>
              <a:rPr lang="en-US" sz="4400" dirty="0" smtClean="0"/>
              <a:t>off-channel </a:t>
            </a:r>
            <a:r>
              <a:rPr lang="en-US" sz="4400" dirty="0" smtClean="0"/>
              <a:t>r</a:t>
            </a:r>
            <a:r>
              <a:rPr lang="en-US" sz="4400" dirty="0" smtClean="0"/>
              <a:t>eservoir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36072297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956169207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40315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499" y="47478"/>
            <a:ext cx="9509760" cy="1088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Direct </a:t>
            </a:r>
            <a:r>
              <a:rPr lang="en-US" sz="4400" dirty="0" smtClean="0"/>
              <a:t>potable </a:t>
            </a:r>
            <a:r>
              <a:rPr lang="en-US" sz="4400" dirty="0" smtClean="0"/>
              <a:t>r</a:t>
            </a:r>
            <a:r>
              <a:rPr lang="en-US" sz="4400" dirty="0" smtClean="0"/>
              <a:t>euse</a:t>
            </a:r>
            <a:endParaRPr lang="en-US" sz="4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6461452"/>
              </p:ext>
            </p:extLst>
          </p:nvPr>
        </p:nvGraphicFramePr>
        <p:xfrm>
          <a:off x="443824" y="12009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415028971"/>
              </p:ext>
            </p:extLst>
          </p:nvPr>
        </p:nvGraphicFramePr>
        <p:xfrm>
          <a:off x="8718884" y="1200929"/>
          <a:ext cx="3336758" cy="4229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130205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Water Advisory Board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March 29, 2016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019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32451" y="394692"/>
            <a:ext cx="9509760" cy="9314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O.H. </a:t>
            </a:r>
            <a:r>
              <a:rPr lang="en-US" sz="4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Ivie</a:t>
            </a:r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Reservoir</a:t>
            </a:r>
            <a:b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/>
              <a:t>12.6% </a:t>
            </a:r>
            <a:r>
              <a:rPr lang="en-US" dirty="0" smtClean="0"/>
              <a:t>full </a:t>
            </a:r>
            <a:r>
              <a:rPr lang="en-US" dirty="0" smtClean="0"/>
              <a:t>as of 1-28-16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93529" y="5594444"/>
            <a:ext cx="3304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H</a:t>
            </a:r>
            <a:r>
              <a:rPr lang="en-US" sz="3200" b="1" dirty="0" smtClean="0"/>
              <a:t>istorical </a:t>
            </a:r>
            <a:r>
              <a:rPr lang="en-US" sz="3200" b="1" dirty="0" smtClean="0"/>
              <a:t>l</a:t>
            </a:r>
            <a:r>
              <a:rPr lang="en-US" sz="3200" b="1" dirty="0" smtClean="0"/>
              <a:t>evels</a:t>
            </a:r>
            <a:endParaRPr lang="en-US" sz="3200" b="1" dirty="0"/>
          </a:p>
        </p:txBody>
      </p:sp>
      <p:pic>
        <p:nvPicPr>
          <p:cNvPr id="1026" name="Picture 2" descr="plot of storage data for the entire period of recor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03" y="1421910"/>
            <a:ext cx="121919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4034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66757" y="251488"/>
            <a:ext cx="9509760" cy="9314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/>
              <a:t>O.H. </a:t>
            </a:r>
            <a:r>
              <a:rPr lang="en-US" sz="4900" dirty="0" err="1"/>
              <a:t>Ivie</a:t>
            </a:r>
            <a:r>
              <a:rPr lang="en-US" sz="4900" dirty="0"/>
              <a:t> Reservoir</a:t>
            </a:r>
            <a:br>
              <a:rPr lang="en-US" sz="4900" dirty="0"/>
            </a:br>
            <a:r>
              <a:rPr lang="en-US" dirty="0" smtClean="0"/>
              <a:t>12.4% </a:t>
            </a:r>
            <a:r>
              <a:rPr lang="en-US" dirty="0"/>
              <a:t>f</a:t>
            </a:r>
            <a:r>
              <a:rPr lang="en-US" dirty="0" smtClean="0"/>
              <a:t>ull </a:t>
            </a:r>
            <a:r>
              <a:rPr lang="en-US" dirty="0"/>
              <a:t>as of 3</a:t>
            </a:r>
            <a:r>
              <a:rPr lang="en-US" dirty="0" smtClean="0"/>
              <a:t>-28-16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6669" y="5627505"/>
            <a:ext cx="6787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Current </a:t>
            </a:r>
            <a:r>
              <a:rPr lang="en-US" sz="3200" b="1" dirty="0" smtClean="0"/>
              <a:t>storage </a:t>
            </a:r>
            <a:r>
              <a:rPr lang="en-US" sz="3200" b="1" dirty="0" smtClean="0"/>
              <a:t>– 68,761 </a:t>
            </a:r>
            <a:r>
              <a:rPr lang="en-US" sz="3200" b="1" dirty="0" smtClean="0"/>
              <a:t>acre-feet</a:t>
            </a:r>
            <a:endParaRPr lang="en-US" sz="3200" b="1" dirty="0"/>
          </a:p>
        </p:txBody>
      </p:sp>
      <p:pic>
        <p:nvPicPr>
          <p:cNvPr id="1027" name="Picture 3" descr="C:\Users\bill.riley.COSATX\Pictures\recent-volume@2x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45" y="1205211"/>
            <a:ext cx="121919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5935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58212" y="224873"/>
            <a:ext cx="9509760" cy="9314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Twin Buttes</a:t>
            </a:r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Reservoir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/>
              <a:t>12.0% </a:t>
            </a:r>
            <a:r>
              <a:rPr lang="en-US" dirty="0" smtClean="0"/>
              <a:t>full </a:t>
            </a:r>
            <a:r>
              <a:rPr lang="en-US" dirty="0" smtClean="0"/>
              <a:t>as of 3-28-16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719375" y="5304842"/>
            <a:ext cx="67874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Historical </a:t>
            </a:r>
            <a:r>
              <a:rPr lang="en-US" sz="3200" b="1" dirty="0" smtClean="0"/>
              <a:t>levels</a:t>
            </a:r>
            <a:endParaRPr lang="en-US" sz="3200" b="1" dirty="0" smtClean="0"/>
          </a:p>
          <a:p>
            <a:pPr algn="ctr"/>
            <a:r>
              <a:rPr lang="en-US" sz="3200" b="1" dirty="0"/>
              <a:t>Current </a:t>
            </a:r>
            <a:r>
              <a:rPr lang="en-US" sz="3200" b="1" dirty="0" smtClean="0"/>
              <a:t>storage </a:t>
            </a:r>
            <a:r>
              <a:rPr lang="en-US" sz="3200" b="1" dirty="0"/>
              <a:t>– </a:t>
            </a:r>
            <a:r>
              <a:rPr lang="en-US" sz="3200" b="1" dirty="0" smtClean="0"/>
              <a:t>21,287 </a:t>
            </a:r>
            <a:r>
              <a:rPr lang="en-US" sz="3200" b="1" dirty="0" smtClean="0"/>
              <a:t>acre-feet</a:t>
            </a:r>
            <a:endParaRPr lang="en-US" sz="3200" b="1" dirty="0"/>
          </a:p>
          <a:p>
            <a:endParaRPr lang="en-US" sz="3200" b="1" dirty="0"/>
          </a:p>
        </p:txBody>
      </p:sp>
      <p:pic>
        <p:nvPicPr>
          <p:cNvPr id="5122" name="Picture 2" descr="plot of storage data for the entire period of recor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102" y="1338466"/>
            <a:ext cx="121919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7530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58212" y="211810"/>
            <a:ext cx="9509760" cy="9314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O.C. Fisher</a:t>
            </a:r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/>
              <a:t>15.9% </a:t>
            </a:r>
            <a:r>
              <a:rPr lang="en-US" dirty="0" smtClean="0"/>
              <a:t>full </a:t>
            </a:r>
            <a:r>
              <a:rPr lang="en-US" dirty="0" smtClean="0"/>
              <a:t>as of 3-28-16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719377" y="5286849"/>
            <a:ext cx="67874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Historical </a:t>
            </a:r>
            <a:r>
              <a:rPr lang="en-US" sz="3200" b="1" dirty="0" smtClean="0"/>
              <a:t>levels</a:t>
            </a:r>
            <a:endParaRPr lang="en-US" sz="3200" b="1" dirty="0" smtClean="0"/>
          </a:p>
          <a:p>
            <a:pPr algn="ctr"/>
            <a:r>
              <a:rPr lang="en-US" sz="3200" b="1" dirty="0"/>
              <a:t>Current </a:t>
            </a:r>
            <a:r>
              <a:rPr lang="en-US" sz="3200" b="1" dirty="0" smtClean="0"/>
              <a:t>storage </a:t>
            </a:r>
            <a:r>
              <a:rPr lang="en-US" sz="3200" b="1" dirty="0"/>
              <a:t>– </a:t>
            </a:r>
            <a:r>
              <a:rPr lang="en-US" sz="3200" b="1" dirty="0" smtClean="0"/>
              <a:t>18,406 </a:t>
            </a:r>
            <a:r>
              <a:rPr lang="en-US" sz="3200" b="1" dirty="0" smtClean="0"/>
              <a:t>acre-feet</a:t>
            </a:r>
            <a:endParaRPr lang="en-US" sz="3200" b="1" dirty="0"/>
          </a:p>
          <a:p>
            <a:pPr algn="ctr"/>
            <a:endParaRPr lang="en-US" sz="3200" b="1" dirty="0"/>
          </a:p>
        </p:txBody>
      </p:sp>
      <p:pic>
        <p:nvPicPr>
          <p:cNvPr id="7170" name="Picture 2" descr="plot of storage data for the entire period of recor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716" y="1206582"/>
            <a:ext cx="121919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59991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53834" y="172621"/>
            <a:ext cx="9509760" cy="9314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E.V. Spence Reservoir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/>
              <a:t>9.1% </a:t>
            </a:r>
            <a:r>
              <a:rPr lang="en-US" dirty="0" smtClean="0"/>
              <a:t>full </a:t>
            </a:r>
            <a:r>
              <a:rPr lang="en-US" dirty="0" smtClean="0"/>
              <a:t>as of 3-28-16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862261" y="5304842"/>
            <a:ext cx="69012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Historical </a:t>
            </a:r>
            <a:r>
              <a:rPr lang="en-US" sz="3200" b="1" dirty="0" smtClean="0"/>
              <a:t>levels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Current </a:t>
            </a:r>
            <a:r>
              <a:rPr lang="en-US" sz="3200" b="1" dirty="0" smtClean="0"/>
              <a:t>storage </a:t>
            </a:r>
            <a:r>
              <a:rPr lang="en-US" sz="3200" b="1" dirty="0" smtClean="0"/>
              <a:t>– 47,281 </a:t>
            </a:r>
            <a:r>
              <a:rPr lang="en-US" sz="3200" b="1" dirty="0" smtClean="0"/>
              <a:t>acre-feet </a:t>
            </a:r>
            <a:endParaRPr lang="en-US" sz="3200" b="1" dirty="0"/>
          </a:p>
        </p:txBody>
      </p:sp>
      <p:pic>
        <p:nvPicPr>
          <p:cNvPr id="9218" name="Picture 2" descr="plot of storage data for the entire period of recor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04" y="1158002"/>
            <a:ext cx="121919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3895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342477"/>
            <a:ext cx="9509760" cy="93149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O.H.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Ivie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Reservoir</a:t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/>
              <a:t>R</a:t>
            </a:r>
            <a:r>
              <a:rPr lang="en-US" sz="4400" dirty="0" smtClean="0"/>
              <a:t>ainfall </a:t>
            </a:r>
            <a:r>
              <a:rPr lang="en-US" sz="4400" dirty="0" smtClean="0"/>
              <a:t>vs. </a:t>
            </a:r>
            <a:r>
              <a:rPr lang="en-US" sz="4400" dirty="0" smtClean="0"/>
              <a:t>W</a:t>
            </a:r>
            <a:r>
              <a:rPr lang="en-US" sz="4400" dirty="0" smtClean="0"/>
              <a:t>ater </a:t>
            </a:r>
            <a:r>
              <a:rPr lang="en-US" sz="4400" dirty="0" smtClean="0"/>
              <a:t>s</a:t>
            </a:r>
            <a:r>
              <a:rPr lang="en-US" sz="4400" dirty="0" smtClean="0"/>
              <a:t>torage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6872338"/>
              </p:ext>
            </p:extLst>
          </p:nvPr>
        </p:nvGraphicFramePr>
        <p:xfrm>
          <a:off x="1341438" y="1405467"/>
          <a:ext cx="9509125" cy="4611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3114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41120" y="825808"/>
            <a:ext cx="9509760" cy="93149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O.H. </a:t>
            </a:r>
            <a:r>
              <a:rPr lang="en-US" sz="4400" b="1" dirty="0" err="1" smtClean="0"/>
              <a:t>Ivie</a:t>
            </a:r>
            <a:r>
              <a:rPr lang="en-US" sz="4400" b="1" dirty="0" smtClean="0"/>
              <a:t> Reservoir</a:t>
            </a:r>
            <a:br>
              <a:rPr lang="en-US" sz="4400" b="1" dirty="0" smtClean="0"/>
            </a:br>
            <a:r>
              <a:rPr lang="en-US" sz="4400" dirty="0" smtClean="0"/>
              <a:t>Rainfall vs. Water </a:t>
            </a:r>
            <a:r>
              <a:rPr lang="en-US" sz="4400" dirty="0" smtClean="0"/>
              <a:t>storage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March 2016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5902990"/>
              </p:ext>
            </p:extLst>
          </p:nvPr>
        </p:nvGraphicFramePr>
        <p:xfrm>
          <a:off x="1240971" y="1724297"/>
          <a:ext cx="9609593" cy="4558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2303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OSA 2015 Widescreen PP Template.potx" id="{38C765C1-9163-4A72-BCB9-8FFD95CF5F0B}" vid="{3A04DBA8-4A5A-4096-9AB0-4752DE5DAE9B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461</Words>
  <Application>Microsoft Office PowerPoint</Application>
  <PresentationFormat>Custom</PresentationFormat>
  <Paragraphs>186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Sheer Blue 16x9</vt:lpstr>
      <vt:lpstr>Water Advisory Board</vt:lpstr>
      <vt:lpstr>Annual rainfall 1995-2015</vt:lpstr>
      <vt:lpstr>O.H. Ivie Reservoir 12.6% full as of 1-28-16</vt:lpstr>
      <vt:lpstr>O.H. Ivie Reservoir 12.4% full as of 3-28-16</vt:lpstr>
      <vt:lpstr>Twin Buttes Reservoir 12.0% full as of 3-28-16</vt:lpstr>
      <vt:lpstr>O.C. Fisher Reservoir 15.9% full as of 3-28-16</vt:lpstr>
      <vt:lpstr>E.V. Spence Reservoir 9.1% full as of 3-28-16</vt:lpstr>
      <vt:lpstr>O.H. Ivie Reservoir Rainfall vs. Water storage</vt:lpstr>
      <vt:lpstr>O.H. Ivie Reservoir Rainfall vs. Water storage March 2016</vt:lpstr>
      <vt:lpstr>Recent San Angelo water demand</vt:lpstr>
      <vt:lpstr>Per capita daily water use</vt:lpstr>
      <vt:lpstr>San Angelo projected water demand</vt:lpstr>
      <vt:lpstr>Slide 13</vt:lpstr>
      <vt:lpstr>Lipan Aquifer - groundwater developed  in Tom Green County</vt:lpstr>
      <vt:lpstr>Edwards-Trinity Plateau  in Schleicher County</vt:lpstr>
      <vt:lpstr>Brackish water  Whitehorse &amp; Clear Fork formations</vt:lpstr>
      <vt:lpstr>Spence transmission line rehabilitation</vt:lpstr>
      <vt:lpstr>CRMWD system water</vt:lpstr>
      <vt:lpstr>WTWP / Abilene</vt:lpstr>
      <vt:lpstr>Hickory Aquifer</vt:lpstr>
      <vt:lpstr>Ellenburger – San Saba Aquifer</vt:lpstr>
      <vt:lpstr>Red Arroyo off-channel reservoir</vt:lpstr>
      <vt:lpstr>Direct potable reuse</vt:lpstr>
      <vt:lpstr>Water Advisory Board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creator>Groves, Brian</dc:creator>
  <cp:lastModifiedBy>Wilson, Anthony</cp:lastModifiedBy>
  <cp:revision>51</cp:revision>
  <cp:lastPrinted>2016-03-28T22:18:40Z</cp:lastPrinted>
  <dcterms:created xsi:type="dcterms:W3CDTF">2015-11-23T21:06:30Z</dcterms:created>
  <dcterms:modified xsi:type="dcterms:W3CDTF">2016-03-29T14:06:17Z</dcterms:modified>
</cp:coreProperties>
</file>