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65" r:id="rId3"/>
    <p:sldId id="289" r:id="rId4"/>
    <p:sldId id="280" r:id="rId5"/>
    <p:sldId id="290" r:id="rId6"/>
    <p:sldId id="277" r:id="rId7"/>
    <p:sldId id="288" r:id="rId8"/>
    <p:sldId id="282" r:id="rId9"/>
    <p:sldId id="286" r:id="rId10"/>
    <p:sldId id="283" r:id="rId11"/>
    <p:sldId id="287" r:id="rId12"/>
    <p:sldId id="284" r:id="rId13"/>
    <p:sldId id="285" r:id="rId14"/>
    <p:sldId id="295" r:id="rId15"/>
    <p:sldId id="294" r:id="rId16"/>
    <p:sldId id="276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540" y="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1/15/2016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pPr/>
              <a:t>1/15/2016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230" y="5599344"/>
            <a:ext cx="718457" cy="71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6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City Council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January 19, 2016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Five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787559"/>
              </p:ext>
            </p:extLst>
          </p:nvPr>
        </p:nvGraphicFramePr>
        <p:xfrm>
          <a:off x="1341120" y="1761108"/>
          <a:ext cx="8782049" cy="3285887"/>
        </p:xfrm>
        <a:graphic>
          <a:graphicData uri="http://schemas.openxmlformats.org/drawingml/2006/table">
            <a:tbl>
              <a:tblPr/>
              <a:tblGrid>
                <a:gridCol w="1306824"/>
                <a:gridCol w="1341126"/>
                <a:gridCol w="1882047"/>
                <a:gridCol w="2126026"/>
                <a:gridCol w="2126026"/>
              </a:tblGrid>
              <a:tr h="57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Hills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Avenue 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 Harris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Abe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Bell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Greenwood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81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Five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39078"/>
              </p:ext>
            </p:extLst>
          </p:nvPr>
        </p:nvGraphicFramePr>
        <p:xfrm>
          <a:off x="1341120" y="1690086"/>
          <a:ext cx="8782049" cy="3285887"/>
        </p:xfrm>
        <a:graphic>
          <a:graphicData uri="http://schemas.openxmlformats.org/drawingml/2006/table">
            <a:tbl>
              <a:tblPr/>
              <a:tblGrid>
                <a:gridCol w="1306824"/>
                <a:gridCol w="1341126"/>
                <a:gridCol w="1882047"/>
                <a:gridCol w="2126026"/>
                <a:gridCol w="2126026"/>
              </a:tblGrid>
              <a:tr h="57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Pecos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Christoval 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Paint Rock 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W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Washington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Twohig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</a:t>
                      </a: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0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Seven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52348"/>
              </p:ext>
            </p:extLst>
          </p:nvPr>
        </p:nvGraphicFramePr>
        <p:xfrm>
          <a:off x="1305017" y="1612422"/>
          <a:ext cx="9088700" cy="4039554"/>
        </p:xfrm>
        <a:graphic>
          <a:graphicData uri="http://schemas.openxmlformats.org/drawingml/2006/table">
            <a:tbl>
              <a:tblPr/>
              <a:tblGrid>
                <a:gridCol w="1242874"/>
                <a:gridCol w="1283100"/>
                <a:gridCol w="2052414"/>
                <a:gridCol w="2255156"/>
                <a:gridCol w="2255156"/>
              </a:tblGrid>
              <a:tr h="7712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712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Avenue 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Sherwood Way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Sunset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College Hills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Gordon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Pulliam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61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Nine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35917"/>
              </p:ext>
            </p:extLst>
          </p:nvPr>
        </p:nvGraphicFramePr>
        <p:xfrm>
          <a:off x="1066802" y="1668462"/>
          <a:ext cx="9858372" cy="2913063"/>
        </p:xfrm>
        <a:graphic>
          <a:graphicData uri="http://schemas.openxmlformats.org/drawingml/2006/table">
            <a:tbl>
              <a:tblPr/>
              <a:tblGrid>
                <a:gridCol w="1457323"/>
                <a:gridCol w="1438275"/>
                <a:gridCol w="2189594"/>
                <a:gridCol w="2386590"/>
                <a:gridCol w="2386590"/>
              </a:tblGrid>
              <a:tr h="9710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710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Southwest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 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Rockbrook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Drive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0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Johnson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Avenue 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Knickerbocker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35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One </a:t>
            </a:r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Project Timeline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817709"/>
              </p:ext>
            </p:extLst>
          </p:nvPr>
        </p:nvGraphicFramePr>
        <p:xfrm>
          <a:off x="764946" y="1527048"/>
          <a:ext cx="10085934" cy="4208734"/>
        </p:xfrm>
        <a:graphic>
          <a:graphicData uri="http://schemas.openxmlformats.org/drawingml/2006/table">
            <a:tbl>
              <a:tblPr/>
              <a:tblGrid>
                <a:gridCol w="4097077"/>
                <a:gridCol w="1788159"/>
                <a:gridCol w="2089266"/>
                <a:gridCol w="2111432"/>
              </a:tblGrid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Letting 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Construction</a:t>
                      </a:r>
                      <a:r>
                        <a:rPr lang="en-US" sz="2600" b="1" baseline="0" dirty="0" smtClean="0"/>
                        <a:t> Start</a:t>
                      </a:r>
                      <a:endParaRPr lang="en-US" sz="26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Construction 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796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MLK Blvd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29</a:t>
                      </a:r>
                      <a:r>
                        <a:rPr lang="en-US" sz="26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Street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July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Oct </a:t>
                      </a:r>
                      <a:r>
                        <a:rPr lang="en-US" sz="2600" baseline="0" dirty="0" smtClean="0"/>
                        <a:t>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Jan 2018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8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Street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Rio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Concho Dr. to Harris St.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Sept</a:t>
                      </a:r>
                      <a:r>
                        <a:rPr lang="en-US" sz="2600" baseline="0" dirty="0" smtClean="0"/>
                        <a:t>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Dec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May 2018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8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Street</a:t>
                      </a:r>
                      <a:endParaRPr lang="en-US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 St. to Loop 306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Dec 2017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March 2018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April 2019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Street</a:t>
                      </a:r>
                    </a:p>
                    <a:p>
                      <a:pPr algn="ctr" fontAlgn="ctr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306 to Old Ballinger Hwy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June 2018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Sept 2018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Oct 2019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8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One </a:t>
            </a:r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Project Timeline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127463"/>
              </p:ext>
            </p:extLst>
          </p:nvPr>
        </p:nvGraphicFramePr>
        <p:xfrm>
          <a:off x="764946" y="1527048"/>
          <a:ext cx="10085934" cy="4257215"/>
        </p:xfrm>
        <a:graphic>
          <a:graphicData uri="http://schemas.openxmlformats.org/drawingml/2006/table">
            <a:tbl>
              <a:tblPr/>
              <a:tblGrid>
                <a:gridCol w="4097077"/>
                <a:gridCol w="1732741"/>
                <a:gridCol w="2144684"/>
                <a:gridCol w="2111432"/>
              </a:tblGrid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Letting 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Construction</a:t>
                      </a:r>
                      <a:r>
                        <a:rPr lang="en-US" sz="2600" b="1" baseline="0" dirty="0" smtClean="0"/>
                        <a:t> Start</a:t>
                      </a:r>
                      <a:endParaRPr lang="en-US" sz="26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/>
                        <a:t>Construction End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20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College Hills Blvd</a:t>
                      </a:r>
                    </a:p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306 to </a:t>
                      </a:r>
                      <a:r>
                        <a:rPr lang="en-US" sz="2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Valleyview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June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Sept</a:t>
                      </a:r>
                      <a:r>
                        <a:rPr lang="en-US" sz="2600" baseline="0" dirty="0" smtClean="0"/>
                        <a:t>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March 2017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</a:t>
                      </a:r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</a:t>
                      </a:r>
                    </a:p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 to E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Concho 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Aug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Nov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May 2017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</a:t>
                      </a:r>
                      <a:r>
                        <a:rPr lang="en-US" sz="2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r>
                        <a:rPr lang="en-US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</a:t>
                      </a:r>
                    </a:p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Ave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 to E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Ave 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Aug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Jan 2017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July 2017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Southland Blvd</a:t>
                      </a:r>
                    </a:p>
                    <a:p>
                      <a:pPr algn="ctr" fontAlgn="ctr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Sherwood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Walmart/SAMs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July</a:t>
                      </a:r>
                      <a:r>
                        <a:rPr lang="en-US" sz="2600" baseline="0" dirty="0" smtClean="0"/>
                        <a:t>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Oct</a:t>
                      </a:r>
                      <a:r>
                        <a:rPr lang="en-US" sz="2600" baseline="0" dirty="0" smtClean="0"/>
                        <a:t> 2016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May 2017</a:t>
                      </a:r>
                      <a:endParaRPr lang="en-US" sz="2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91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City Council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January 19, 2016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Overall Reconstruction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793357"/>
              </p:ext>
            </p:extLst>
          </p:nvPr>
        </p:nvGraphicFramePr>
        <p:xfrm>
          <a:off x="905681" y="1593926"/>
          <a:ext cx="9496265" cy="3724612"/>
        </p:xfrm>
        <a:graphic>
          <a:graphicData uri="http://schemas.openxmlformats.org/drawingml/2006/table">
            <a:tbl>
              <a:tblPr/>
              <a:tblGrid>
                <a:gridCol w="1518231"/>
                <a:gridCol w="2897034"/>
                <a:gridCol w="2540500"/>
                <a:gridCol w="2540500"/>
              </a:tblGrid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MLK Blvd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29th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Rio Concho Dr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Old Ballinger Hwy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Hills Blvd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Avenue N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Avenue N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Sherwood Way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Chadbourne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Southwest Blvd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West Loop 306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Rockbrook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29th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St/Edmund</a:t>
                      </a:r>
                      <a:r>
                        <a:rPr lang="en-US" sz="2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Blvd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Bryant Blvd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Overall Reconstruction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679300"/>
              </p:ext>
            </p:extLst>
          </p:nvPr>
        </p:nvGraphicFramePr>
        <p:xfrm>
          <a:off x="914559" y="1659375"/>
          <a:ext cx="9496265" cy="3273400"/>
        </p:xfrm>
        <a:graphic>
          <a:graphicData uri="http://schemas.openxmlformats.org/drawingml/2006/table">
            <a:tbl>
              <a:tblPr/>
              <a:tblGrid>
                <a:gridCol w="1518231"/>
                <a:gridCol w="2897034"/>
                <a:gridCol w="2540500"/>
                <a:gridCol w="2540500"/>
              </a:tblGrid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Johnson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Avenue N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Knickerbocker Rd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Glenna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Woodlawn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Junius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St/ W 19th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Abe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Pecos St/ W.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Sherwood Way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Abe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Rio Concho Dr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Magdalen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Roosevelt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29th St/ 28th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Bryant Blvd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Armstrong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Chadbourne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87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43rd St</a:t>
                      </a: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64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Overall Mill and Overlay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470371"/>
              </p:ext>
            </p:extLst>
          </p:nvPr>
        </p:nvGraphicFramePr>
        <p:xfrm>
          <a:off x="1126078" y="1555010"/>
          <a:ext cx="9170447" cy="4482796"/>
        </p:xfrm>
        <a:graphic>
          <a:graphicData uri="http://schemas.openxmlformats.org/drawingml/2006/table">
            <a:tbl>
              <a:tblPr/>
              <a:tblGrid>
                <a:gridCol w="1197631"/>
                <a:gridCol w="3149758"/>
                <a:gridCol w="2411529"/>
                <a:gridCol w="2411529"/>
              </a:tblGrid>
              <a:tr h="150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</a:t>
                      </a:r>
                    </a:p>
                  </a:txBody>
                  <a:tcPr marL="8516" marR="8516" marT="85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8516" marR="8516" marT="85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8516" marR="8516" marT="85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8516" marR="8516" marT="85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43rd Street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Glenna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Woodlawn Dr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Sunset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Hills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Knickerbocker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Sunset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College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Hills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Sunset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Knickerbocker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Foster Rd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Southwest Blvd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Rockbrook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Twin Mountain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 Harris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Abe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Bell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College Hills Blvd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Valleyview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Blvd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 Concho Ave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Ave B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 Ave L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1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Overall Mill and Overlay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124418"/>
              </p:ext>
            </p:extLst>
          </p:nvPr>
        </p:nvGraphicFramePr>
        <p:xfrm>
          <a:off x="1126078" y="1555010"/>
          <a:ext cx="9170447" cy="4474280"/>
        </p:xfrm>
        <a:graphic>
          <a:graphicData uri="http://schemas.openxmlformats.org/drawingml/2006/table">
            <a:tbl>
              <a:tblPr/>
              <a:tblGrid>
                <a:gridCol w="1197631"/>
                <a:gridCol w="3149758"/>
                <a:gridCol w="2411529"/>
                <a:gridCol w="2411529"/>
              </a:tblGrid>
              <a:tr h="150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</a:t>
                      </a:r>
                    </a:p>
                  </a:txBody>
                  <a:tcPr marL="8516" marR="8516" marT="85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8516" marR="8516" marT="85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8516" marR="8516" marT="85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8516" marR="8516" marT="85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Greenwood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Pecos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S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Johnson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Sherwood Way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Ave N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E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Concho Ave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Fe Park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Magdalen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Christoval Rd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Paint Rock Rd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Beauregard Ave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Ave N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Sherwood Way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Washington St / W. Washington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Twohig Ave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</a:t>
                      </a:r>
                      <a:r>
                        <a:rPr lang="en-US" sz="2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 Blvd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Gordon Blvd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 Blvd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Pulliam St</a:t>
                      </a:r>
                    </a:p>
                  </a:txBody>
                  <a:tcPr marL="8516" marR="8516" marT="851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00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One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548604"/>
              </p:ext>
            </p:extLst>
          </p:nvPr>
        </p:nvGraphicFramePr>
        <p:xfrm>
          <a:off x="1104900" y="1716087"/>
          <a:ext cx="9286875" cy="3897630"/>
        </p:xfrm>
        <a:graphic>
          <a:graphicData uri="http://schemas.openxmlformats.org/drawingml/2006/table">
            <a:tbl>
              <a:tblPr/>
              <a:tblGrid>
                <a:gridCol w="1649359"/>
                <a:gridCol w="1284341"/>
                <a:gridCol w="2266705"/>
                <a:gridCol w="2043235"/>
                <a:gridCol w="2043235"/>
              </a:tblGrid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MLK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29th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Harris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Rio Concho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Bell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Old Ballinger Hwy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This portion of Bell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 </a:t>
                      </a:r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 extend into Year </a:t>
                      </a:r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46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One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812144"/>
              </p:ext>
            </p:extLst>
          </p:nvPr>
        </p:nvGraphicFramePr>
        <p:xfrm>
          <a:off x="1278384" y="1684090"/>
          <a:ext cx="9122916" cy="3658438"/>
        </p:xfrm>
        <a:graphic>
          <a:graphicData uri="http://schemas.openxmlformats.org/drawingml/2006/table">
            <a:tbl>
              <a:tblPr/>
              <a:tblGrid>
                <a:gridCol w="1375735"/>
                <a:gridCol w="1363476"/>
                <a:gridCol w="2238559"/>
                <a:gridCol w="1890319"/>
                <a:gridCol w="2254827"/>
              </a:tblGrid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College Hills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Valleyview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3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Hwy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 Concho 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Ave 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E. Ave 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Southland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Sherwood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Walmart/SAMs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54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Three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938986"/>
              </p:ext>
            </p:extLst>
          </p:nvPr>
        </p:nvGraphicFramePr>
        <p:xfrm>
          <a:off x="1341120" y="1676507"/>
          <a:ext cx="8934449" cy="3617243"/>
        </p:xfrm>
        <a:graphic>
          <a:graphicData uri="http://schemas.openxmlformats.org/drawingml/2006/table">
            <a:tbl>
              <a:tblPr/>
              <a:tblGrid>
                <a:gridCol w="1329502"/>
                <a:gridCol w="1185098"/>
                <a:gridCol w="2094009"/>
                <a:gridCol w="2162920"/>
                <a:gridCol w="2162920"/>
              </a:tblGrid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Chadbourne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43rd Street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Glenna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Woodlawn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Sunset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Hills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Knickerbocker 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Sunset Dr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Knickerbocker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Foster 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83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Year Three Projects</a:t>
            </a:r>
            <a:endParaRPr lang="en-U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739222"/>
              </p:ext>
            </p:extLst>
          </p:nvPr>
        </p:nvGraphicFramePr>
        <p:xfrm>
          <a:off x="1341120" y="1649874"/>
          <a:ext cx="8934449" cy="3966034"/>
        </p:xfrm>
        <a:graphic>
          <a:graphicData uri="http://schemas.openxmlformats.org/drawingml/2006/table">
            <a:tbl>
              <a:tblPr/>
              <a:tblGrid>
                <a:gridCol w="1329502"/>
                <a:gridCol w="1137473"/>
                <a:gridCol w="2141634"/>
                <a:gridCol w="2162920"/>
                <a:gridCol w="2162920"/>
              </a:tblGrid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 #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Street 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Southwest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Rockbrook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Twin Mountain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29th St/ Edmund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Howard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Bryant Blvd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Glenna Dr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Loop 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Woodlawn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Overlay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&amp;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 Johnson 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Sherwood Way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W. Ave 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A 2015 Widescreen PP Template.potx" id="{38C765C1-9163-4A72-BCB9-8FFD95CF5F0B}" vid="{3A04DBA8-4A5A-4096-9AB0-4752DE5DAE9B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881</Words>
  <Application>Microsoft Office PowerPoint</Application>
  <PresentationFormat>Widescreen</PresentationFormat>
  <Paragraphs>401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Constantia</vt:lpstr>
      <vt:lpstr>Sheer Blue 16x9</vt:lpstr>
      <vt:lpstr>City Council</vt:lpstr>
      <vt:lpstr>Overall Reconstruction Projects</vt:lpstr>
      <vt:lpstr>Overall Reconstruction Projects</vt:lpstr>
      <vt:lpstr>Overall Mill and Overlay Projects</vt:lpstr>
      <vt:lpstr>Overall Mill and Overlay Projects</vt:lpstr>
      <vt:lpstr>Year One Projects</vt:lpstr>
      <vt:lpstr>Year One Projects</vt:lpstr>
      <vt:lpstr>Year Three Projects</vt:lpstr>
      <vt:lpstr>Year Three Projects</vt:lpstr>
      <vt:lpstr>Year Five Projects</vt:lpstr>
      <vt:lpstr>Year Five Projects</vt:lpstr>
      <vt:lpstr>Year Seven Projects</vt:lpstr>
      <vt:lpstr>Year Nine Projects</vt:lpstr>
      <vt:lpstr>Year One Project Timeline</vt:lpstr>
      <vt:lpstr>Year One Project Timeline</vt:lpstr>
      <vt:lpstr>City Council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creator>Groves, Brian</dc:creator>
  <cp:lastModifiedBy>Frerich, Patrick</cp:lastModifiedBy>
  <cp:revision>28</cp:revision>
  <cp:lastPrinted>2016-01-15T22:42:17Z</cp:lastPrinted>
  <dcterms:created xsi:type="dcterms:W3CDTF">2015-11-23T21:06:30Z</dcterms:created>
  <dcterms:modified xsi:type="dcterms:W3CDTF">2016-01-15T23:24:43Z</dcterms:modified>
</cp:coreProperties>
</file>