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3" r:id="rId2"/>
    <p:sldId id="265" r:id="rId3"/>
    <p:sldId id="289" r:id="rId4"/>
    <p:sldId id="280" r:id="rId5"/>
    <p:sldId id="290" r:id="rId6"/>
    <p:sldId id="277" r:id="rId7"/>
    <p:sldId id="288" r:id="rId8"/>
    <p:sldId id="282" r:id="rId9"/>
    <p:sldId id="286" r:id="rId10"/>
    <p:sldId id="283" r:id="rId11"/>
    <p:sldId id="287" r:id="rId12"/>
    <p:sldId id="284" r:id="rId13"/>
    <p:sldId id="285" r:id="rId14"/>
    <p:sldId id="295" r:id="rId15"/>
    <p:sldId id="294" r:id="rId16"/>
    <p:sldId id="276" r:id="rId1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 autoAdjust="0"/>
  </p:normalViewPr>
  <p:slideViewPr>
    <p:cSldViewPr snapToGrid="0">
      <p:cViewPr varScale="1">
        <p:scale>
          <a:sx n="108" d="100"/>
          <a:sy n="108" d="100"/>
        </p:scale>
        <p:origin x="540" y="96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196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pPr/>
              <a:t>1/15/2016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pPr/>
              <a:t>1/15/2016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13753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>
          <a:gsLst>
            <a:gs pos="100000">
              <a:schemeClr val="accent1">
                <a:lumMod val="20000"/>
                <a:lumOff val="80000"/>
                <a:alpha val="86000"/>
              </a:schemeClr>
            </a:gs>
            <a:gs pos="42000">
              <a:schemeClr val="bg1">
                <a:alpha val="40000"/>
              </a:schemeClr>
            </a:gs>
            <a:gs pos="0">
              <a:schemeClr val="accent1">
                <a:lumMod val="20000"/>
                <a:lumOff val="80000"/>
                <a:alpha val="85000"/>
              </a:schemeClr>
            </a:gs>
            <a:gs pos="75000">
              <a:schemeClr val="bg1">
                <a:alpha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6" name="Group 5"/>
          <p:cNvGrpSpPr/>
          <p:nvPr/>
        </p:nvGrpSpPr>
        <p:grpSpPr>
          <a:xfrm>
            <a:off x="0" y="0"/>
            <a:ext cx="12188825" cy="713232"/>
            <a:chOff x="0" y="0"/>
            <a:chExt cx="12188825" cy="713232"/>
          </a:xfrm>
        </p:grpSpPr>
        <p:sp>
          <p:nvSpPr>
            <p:cNvPr id="7" name="Rectangle 6"/>
            <p:cNvSpPr/>
            <p:nvPr/>
          </p:nvSpPr>
          <p:spPr>
            <a:xfrm flipV="1">
              <a:off x="0" y="73152"/>
              <a:ext cx="12188825" cy="640080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0" y="0"/>
            <a:ext cx="713232" cy="6858000"/>
            <a:chOff x="0" y="0"/>
            <a:chExt cx="713232" cy="6858000"/>
          </a:xfrm>
        </p:grpSpPr>
        <p:sp>
          <p:nvSpPr>
            <p:cNvPr id="12" name="Rectangle 11"/>
            <p:cNvSpPr/>
            <p:nvPr/>
          </p:nvSpPr>
          <p:spPr>
            <a:xfrm flipH="1">
              <a:off x="73152" y="0"/>
              <a:ext cx="640080" cy="6858000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H="1">
              <a:off x="0" y="0"/>
              <a:ext cx="202718" cy="6858000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22" name="Group 21"/>
          <p:cNvGrpSpPr/>
          <p:nvPr/>
        </p:nvGrpSpPr>
        <p:grpSpPr>
          <a:xfrm rot="10800000">
            <a:off x="11478768" y="0"/>
            <a:ext cx="713232" cy="6858000"/>
            <a:chOff x="0" y="0"/>
            <a:chExt cx="713232" cy="6858000"/>
          </a:xfrm>
        </p:grpSpPr>
        <p:sp>
          <p:nvSpPr>
            <p:cNvPr id="23" name="Rectangle 22"/>
            <p:cNvSpPr/>
            <p:nvPr/>
          </p:nvSpPr>
          <p:spPr>
            <a:xfrm flipH="1">
              <a:off x="73152" y="0"/>
              <a:ext cx="640080" cy="6858000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4" name="Rectangle 23"/>
            <p:cNvSpPr/>
            <p:nvPr/>
          </p:nvSpPr>
          <p:spPr>
            <a:xfrm flipH="1">
              <a:off x="0" y="0"/>
              <a:ext cx="202718" cy="6858000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7" name="Group 16"/>
          <p:cNvGrpSpPr/>
          <p:nvPr/>
        </p:nvGrpSpPr>
        <p:grpSpPr>
          <a:xfrm flipV="1">
            <a:off x="0" y="6144768"/>
            <a:ext cx="12188825" cy="713232"/>
            <a:chOff x="0" y="0"/>
            <a:chExt cx="12188825" cy="713232"/>
          </a:xfrm>
        </p:grpSpPr>
        <p:sp>
          <p:nvSpPr>
            <p:cNvPr id="18" name="Rectangle 17"/>
            <p:cNvSpPr/>
            <p:nvPr/>
          </p:nvSpPr>
          <p:spPr>
            <a:xfrm flipV="1">
              <a:off x="0" y="73152"/>
              <a:ext cx="12188825" cy="640080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2520" y="1188720"/>
            <a:ext cx="9966960" cy="2514600"/>
          </a:xfrm>
        </p:spPr>
        <p:txBody>
          <a:bodyPr anchor="b">
            <a:noAutofit/>
          </a:bodyPr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2520" y="3749040"/>
            <a:ext cx="996696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all" baseline="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1/15/2016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1/15/2016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1/15/2016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Rectangle 14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 flipV="1">
            <a:off x="0" y="6309360"/>
            <a:ext cx="12188825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0" y="0"/>
            <a:ext cx="12188825" cy="548640"/>
            <a:chOff x="0" y="0"/>
            <a:chExt cx="12188825" cy="713232"/>
          </a:xfrm>
        </p:grpSpPr>
        <p:sp>
          <p:nvSpPr>
            <p:cNvPr id="12" name="Rectangle 11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1/15/2016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520" y="1188720"/>
            <a:ext cx="9966960" cy="2514600"/>
          </a:xfrm>
        </p:spPr>
        <p:txBody>
          <a:bodyPr anchor="b">
            <a:normAutofit/>
          </a:bodyPr>
          <a:lstStyle>
            <a:lvl1pPr algn="ctr">
              <a:defRPr sz="5400" b="1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12520" y="3749040"/>
            <a:ext cx="9966960" cy="914400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 cap="none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673352"/>
            <a:ext cx="4572000" cy="4343400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673352"/>
            <a:ext cx="4572000" cy="4343400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9FD0-C37A-4F50-8F3B-5FA0D9D0B42F}" type="datetimeFigureOut">
              <a:rPr lang="en-US"/>
              <a:pPr/>
              <a:t>1/15/2016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EF73-9DB8-4763-865F-2F88181A4732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3056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600200"/>
            <a:ext cx="4572000" cy="758952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441448"/>
            <a:ext cx="4572000" cy="3584448"/>
          </a:xfrm>
        </p:spPr>
        <p:txBody>
          <a:bodyPr>
            <a:normAutofit/>
          </a:bodyPr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600200"/>
            <a:ext cx="4572000" cy="75895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800" b="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441448"/>
            <a:ext cx="4572000" cy="3584448"/>
          </a:xfrm>
        </p:spPr>
        <p:txBody>
          <a:bodyPr>
            <a:normAutofit/>
          </a:bodyPr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1/15/2016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1/15/2016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ctangle 5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1/15/2016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12188825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160" y="1828800"/>
            <a:ext cx="3657600" cy="2286000"/>
          </a:xfrm>
        </p:spPr>
        <p:txBody>
          <a:bodyPr anchor="b">
            <a:normAutofit/>
          </a:bodyPr>
          <a:lstStyle>
            <a:lvl1pPr>
              <a:defRPr sz="34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005840"/>
            <a:ext cx="7223760" cy="4937760"/>
          </a:xfrm>
        </p:spPr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160" y="4206240"/>
            <a:ext cx="3657600" cy="164592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1/15/2016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1" name="Rectangle 20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160" y="1828800"/>
            <a:ext cx="3657600" cy="2286000"/>
          </a:xfrm>
        </p:spPr>
        <p:txBody>
          <a:bodyPr anchor="b">
            <a:normAutofit/>
          </a:bodyPr>
          <a:lstStyle>
            <a:lvl1pPr>
              <a:defRPr sz="34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640" y="548640"/>
            <a:ext cx="6675120" cy="576072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160" y="4206240"/>
            <a:ext cx="3657600" cy="164592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1/15/2016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7772400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 flipV="1">
            <a:off x="0" y="6309360"/>
            <a:ext cx="7772400" cy="548640"/>
            <a:chOff x="0" y="0"/>
            <a:chExt cx="12188825" cy="713232"/>
          </a:xfrm>
        </p:grpSpPr>
        <p:sp>
          <p:nvSpPr>
            <p:cNvPr id="12" name="Rectangle 11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4" name="Group 13"/>
          <p:cNvGrpSpPr/>
          <p:nvPr/>
        </p:nvGrpSpPr>
        <p:grpSpPr>
          <a:xfrm rot="5400000" flipV="1">
            <a:off x="-3154680" y="3154680"/>
            <a:ext cx="6858000" cy="548640"/>
            <a:chOff x="0" y="0"/>
            <a:chExt cx="12188825" cy="713232"/>
          </a:xfrm>
        </p:grpSpPr>
        <p:sp>
          <p:nvSpPr>
            <p:cNvPr id="15" name="Rectangle 14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7" name="Group 16"/>
          <p:cNvGrpSpPr/>
          <p:nvPr/>
        </p:nvGrpSpPr>
        <p:grpSpPr>
          <a:xfrm rot="16200000" flipH="1" flipV="1">
            <a:off x="4069079" y="3154681"/>
            <a:ext cx="6858000" cy="548640"/>
            <a:chOff x="0" y="0"/>
            <a:chExt cx="12188825" cy="713232"/>
          </a:xfrm>
        </p:grpSpPr>
        <p:sp>
          <p:nvSpPr>
            <p:cNvPr id="18" name="Rectangle 17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  <a:alpha val="56000"/>
              </a:schemeClr>
            </a:gs>
            <a:gs pos="79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auto">
          <a:xfrm>
            <a:off x="0" y="6309360"/>
            <a:ext cx="12188825" cy="502920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 bwMode="auto">
          <a:xfrm>
            <a:off x="0" y="6703255"/>
            <a:ext cx="12188825" cy="154745"/>
          </a:xfrm>
          <a:prstGeom prst="rect">
            <a:avLst/>
          </a:prstGeom>
          <a:solidFill>
            <a:schemeClr val="accent1">
              <a:alpha val="2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438912"/>
            <a:ext cx="9509760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673352"/>
            <a:ext cx="95097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391656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9E583DDF-CA54-461A-A486-592D2374C532}" type="datetimeFigureOut">
              <a:rPr lang="en-US"/>
              <a:pPr/>
              <a:t>1/15/2016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391656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391656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2230" y="5599344"/>
            <a:ext cx="718457" cy="7184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600" b="1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SzPct val="80000"/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pos="3840">
          <p15:clr>
            <a:srgbClr val="F26B43"/>
          </p15:clr>
        </p15:guide>
        <p15:guide id="5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City Council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January 19, 2016</a:t>
            </a:r>
            <a:endParaRPr lang="en-US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2814" y="5386813"/>
            <a:ext cx="751438" cy="7514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9551" y="1362269"/>
            <a:ext cx="1492898" cy="1492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874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Year Five Projects</a:t>
            </a:r>
            <a:endParaRPr lang="en-US" sz="4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8787559"/>
              </p:ext>
            </p:extLst>
          </p:nvPr>
        </p:nvGraphicFramePr>
        <p:xfrm>
          <a:off x="1341120" y="1761108"/>
          <a:ext cx="8782049" cy="3285887"/>
        </p:xfrm>
        <a:graphic>
          <a:graphicData uri="http://schemas.openxmlformats.org/drawingml/2006/table">
            <a:tbl>
              <a:tblPr/>
              <a:tblGrid>
                <a:gridCol w="1306824"/>
                <a:gridCol w="1341126"/>
                <a:gridCol w="1882047"/>
                <a:gridCol w="2126026"/>
                <a:gridCol w="2126026"/>
              </a:tblGrid>
              <a:tr h="575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Type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Priority #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Street Name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From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75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Recon.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College Hills Blvd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Loop 306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Avenue 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5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Overlay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E. Harris St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N. Abe St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N. Bell St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5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Overlay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Howard St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Greenwood </a:t>
                      </a:r>
                      <a:r>
                        <a:rPr lang="en-US" sz="2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 Hwy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5810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Year Five Projects</a:t>
            </a:r>
            <a:endParaRPr lang="en-US" sz="4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4139078"/>
              </p:ext>
            </p:extLst>
          </p:nvPr>
        </p:nvGraphicFramePr>
        <p:xfrm>
          <a:off x="1341120" y="1690086"/>
          <a:ext cx="8782049" cy="3285887"/>
        </p:xfrm>
        <a:graphic>
          <a:graphicData uri="http://schemas.openxmlformats.org/drawingml/2006/table">
            <a:tbl>
              <a:tblPr/>
              <a:tblGrid>
                <a:gridCol w="1306824"/>
                <a:gridCol w="1341126"/>
                <a:gridCol w="1882047"/>
                <a:gridCol w="2126026"/>
                <a:gridCol w="2126026"/>
              </a:tblGrid>
              <a:tr h="575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Type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Priority #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Street Name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From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75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Overlay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Howard St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 Hwy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Pecos St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5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Overlay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Christoval Rd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Paint Rock Rd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 </a:t>
                      </a:r>
                      <a:r>
                        <a:rPr lang="en-US" sz="2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Chadbourne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5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Overlay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S.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&amp; W</a:t>
                      </a:r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Washington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W. </a:t>
                      </a:r>
                      <a:r>
                        <a:rPr lang="en-US" sz="2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Twohig</a:t>
                      </a:r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Ave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  <a:r>
                        <a:rPr lang="en-US" sz="2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Chadbourne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700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Year Seven Projects</a:t>
            </a:r>
            <a:endParaRPr lang="en-US" sz="4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852348"/>
              </p:ext>
            </p:extLst>
          </p:nvPr>
        </p:nvGraphicFramePr>
        <p:xfrm>
          <a:off x="1305017" y="1612422"/>
          <a:ext cx="9088700" cy="4039554"/>
        </p:xfrm>
        <a:graphic>
          <a:graphicData uri="http://schemas.openxmlformats.org/drawingml/2006/table">
            <a:tbl>
              <a:tblPr/>
              <a:tblGrid>
                <a:gridCol w="1242874"/>
                <a:gridCol w="1283100"/>
                <a:gridCol w="2052414"/>
                <a:gridCol w="2255156"/>
                <a:gridCol w="2255156"/>
              </a:tblGrid>
              <a:tr h="7712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Type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Priority #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Street Name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From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7712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Recon.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Avenue 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Sherwood Way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 </a:t>
                      </a:r>
                      <a:r>
                        <a:rPr lang="en-US" sz="2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Chadbourne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12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Overlay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Sunset </a:t>
                      </a:r>
                      <a:r>
                        <a:rPr lang="en-US" sz="2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Loop 306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S. College Hills Blvd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12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Overlay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Smith Blvd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 Hwy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Gordon Blvd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12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Overlay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Smith Blvd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 Hwy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Pulliam St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5614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Year Nine Projects</a:t>
            </a:r>
            <a:endParaRPr lang="en-US" sz="4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935917"/>
              </p:ext>
            </p:extLst>
          </p:nvPr>
        </p:nvGraphicFramePr>
        <p:xfrm>
          <a:off x="1066802" y="1668462"/>
          <a:ext cx="9858372" cy="2913063"/>
        </p:xfrm>
        <a:graphic>
          <a:graphicData uri="http://schemas.openxmlformats.org/drawingml/2006/table">
            <a:tbl>
              <a:tblPr/>
              <a:tblGrid>
                <a:gridCol w="1457323"/>
                <a:gridCol w="1438275"/>
                <a:gridCol w="2189594"/>
                <a:gridCol w="2386590"/>
                <a:gridCol w="2386590"/>
              </a:tblGrid>
              <a:tr h="9710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Type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Priority #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Street Name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From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9710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Recon.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Southwest Blvd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West Loop 306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Rockbrook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Drive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10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Recon.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 Johnson St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Avenue 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Knickerbocker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2354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Year One </a:t>
            </a:r>
            <a:r>
              <a:rPr lang="en-US" sz="4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Project Timeline</a:t>
            </a:r>
            <a:endParaRPr lang="en-US" sz="4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9817709"/>
              </p:ext>
            </p:extLst>
          </p:nvPr>
        </p:nvGraphicFramePr>
        <p:xfrm>
          <a:off x="764946" y="1527048"/>
          <a:ext cx="10085934" cy="4208734"/>
        </p:xfrm>
        <a:graphic>
          <a:graphicData uri="http://schemas.openxmlformats.org/drawingml/2006/table">
            <a:tbl>
              <a:tblPr/>
              <a:tblGrid>
                <a:gridCol w="4097077"/>
                <a:gridCol w="1788159"/>
                <a:gridCol w="2089266"/>
                <a:gridCol w="2111432"/>
              </a:tblGrid>
              <a:tr h="40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Street </a:t>
                      </a:r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Name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/>
                        <a:t>Letting Date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/>
                        <a:t>Construction</a:t>
                      </a:r>
                      <a:r>
                        <a:rPr lang="en-US" sz="2600" b="1" baseline="0" dirty="0" smtClean="0"/>
                        <a:t> Start</a:t>
                      </a:r>
                      <a:endParaRPr lang="en-US" sz="2600" b="1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/>
                        <a:t>Construction End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8796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MLK Blvd</a:t>
                      </a:r>
                      <a:endParaRPr lang="en-US" sz="2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Loop </a:t>
                      </a:r>
                      <a:r>
                        <a:rPr lang="en-US" sz="2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</a:t>
                      </a:r>
                      <a:r>
                        <a:rPr lang="en-US" sz="2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to 29</a:t>
                      </a:r>
                      <a:r>
                        <a:rPr lang="en-US" sz="26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</a:t>
                      </a:r>
                      <a:r>
                        <a:rPr lang="en-US" sz="2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Street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July 2016</a:t>
                      </a:r>
                      <a:endParaRPr lang="en-US" sz="2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Oct </a:t>
                      </a:r>
                      <a:r>
                        <a:rPr lang="en-US" sz="2600" baseline="0" dirty="0" smtClean="0"/>
                        <a:t>2016</a:t>
                      </a:r>
                      <a:endParaRPr lang="en-US" sz="2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Jan 2018</a:t>
                      </a:r>
                      <a:endParaRPr lang="en-US" sz="2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78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Bell Street</a:t>
                      </a:r>
                      <a:endParaRPr lang="en-US" sz="2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2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Rio</a:t>
                      </a:r>
                      <a:r>
                        <a:rPr lang="en-US" sz="2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Concho Dr. to Harris St.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Sept</a:t>
                      </a:r>
                      <a:r>
                        <a:rPr lang="en-US" sz="2600" baseline="0" dirty="0" smtClean="0"/>
                        <a:t> 2016</a:t>
                      </a:r>
                      <a:endParaRPr lang="en-US" sz="2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Dec 2016</a:t>
                      </a:r>
                      <a:endParaRPr lang="en-US" sz="2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May 2018</a:t>
                      </a:r>
                      <a:endParaRPr lang="en-US" sz="2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78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Bell Street</a:t>
                      </a:r>
                      <a:endParaRPr lang="en-US" sz="2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2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Harris St. to Loop 306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Dec 2017</a:t>
                      </a:r>
                      <a:endParaRPr lang="en-US" sz="2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March 2018</a:t>
                      </a:r>
                      <a:endParaRPr lang="en-US" sz="2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April 2019</a:t>
                      </a:r>
                      <a:endParaRPr lang="en-US" sz="2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12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Bell Street</a:t>
                      </a:r>
                    </a:p>
                    <a:p>
                      <a:pPr algn="ctr" fontAlgn="ctr"/>
                      <a:r>
                        <a:rPr lang="en-US" sz="2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Loop</a:t>
                      </a:r>
                      <a:r>
                        <a:rPr lang="en-US" sz="2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306 to Old Ballinger Hwy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June 2018</a:t>
                      </a:r>
                      <a:endParaRPr lang="en-US" sz="2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Sept 2018</a:t>
                      </a:r>
                      <a:endParaRPr lang="en-US" sz="2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Oct 2019</a:t>
                      </a:r>
                      <a:endParaRPr lang="en-US" sz="2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780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Year One </a:t>
            </a:r>
            <a:r>
              <a:rPr lang="en-US" sz="4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Project Timeline</a:t>
            </a:r>
            <a:endParaRPr lang="en-US" sz="4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9127463"/>
              </p:ext>
            </p:extLst>
          </p:nvPr>
        </p:nvGraphicFramePr>
        <p:xfrm>
          <a:off x="764946" y="1527048"/>
          <a:ext cx="10085934" cy="4257215"/>
        </p:xfrm>
        <a:graphic>
          <a:graphicData uri="http://schemas.openxmlformats.org/drawingml/2006/table">
            <a:tbl>
              <a:tblPr/>
              <a:tblGrid>
                <a:gridCol w="4097077"/>
                <a:gridCol w="1732741"/>
                <a:gridCol w="2144684"/>
                <a:gridCol w="2111432"/>
              </a:tblGrid>
              <a:tr h="40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Street </a:t>
                      </a:r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Name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/>
                        <a:t>Letting Date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/>
                        <a:t>Construction</a:t>
                      </a:r>
                      <a:r>
                        <a:rPr lang="en-US" sz="2600" b="1" baseline="0" dirty="0" smtClean="0"/>
                        <a:t> Start</a:t>
                      </a:r>
                      <a:endParaRPr lang="en-US" sz="2600" b="1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/>
                        <a:t>Construction End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9201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S. College Hills Blvd</a:t>
                      </a:r>
                    </a:p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Loop </a:t>
                      </a:r>
                      <a:r>
                        <a:rPr lang="en-US" sz="2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 to </a:t>
                      </a:r>
                      <a:r>
                        <a:rPr lang="en-US" sz="2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Valleyview</a:t>
                      </a:r>
                      <a:r>
                        <a:rPr lang="en-US" sz="2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Blvd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June 2016</a:t>
                      </a:r>
                      <a:endParaRPr lang="en-US" sz="2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Sept</a:t>
                      </a:r>
                      <a:r>
                        <a:rPr lang="en-US" sz="2600" baseline="0" dirty="0" smtClean="0"/>
                        <a:t> 2016</a:t>
                      </a:r>
                      <a:endParaRPr lang="en-US" sz="2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March 2017</a:t>
                      </a:r>
                      <a:endParaRPr lang="en-US" sz="2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10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N. </a:t>
                      </a:r>
                      <a:r>
                        <a:rPr lang="en-US" sz="2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Chadbourne</a:t>
                      </a:r>
                      <a:r>
                        <a:rPr lang="en-US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St</a:t>
                      </a:r>
                    </a:p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 Hwy </a:t>
                      </a:r>
                      <a:r>
                        <a:rPr lang="en-US" sz="2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 to E</a:t>
                      </a:r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Concho Ave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Aug 2016</a:t>
                      </a:r>
                      <a:endParaRPr lang="en-US" sz="2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Nov 2016</a:t>
                      </a:r>
                      <a:endParaRPr lang="en-US" sz="2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May 2017</a:t>
                      </a:r>
                      <a:endParaRPr lang="en-US" sz="2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S. </a:t>
                      </a:r>
                      <a:r>
                        <a:rPr lang="en-US" sz="2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Chadbourne</a:t>
                      </a:r>
                      <a:r>
                        <a:rPr lang="en-US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St</a:t>
                      </a:r>
                    </a:p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W. Ave </a:t>
                      </a:r>
                      <a:r>
                        <a:rPr lang="en-US" sz="2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 to E</a:t>
                      </a:r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Ave 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Aug 2016</a:t>
                      </a:r>
                      <a:endParaRPr lang="en-US" sz="2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Jan 2017</a:t>
                      </a:r>
                      <a:endParaRPr lang="en-US" sz="2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July 2017</a:t>
                      </a:r>
                      <a:endParaRPr lang="en-US" sz="2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Southland Blvd</a:t>
                      </a:r>
                    </a:p>
                    <a:p>
                      <a:pPr algn="ctr" fontAlgn="ctr"/>
                      <a:r>
                        <a:rPr lang="en-US" sz="2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Sherwood</a:t>
                      </a:r>
                      <a:r>
                        <a:rPr lang="en-US" sz="2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to Walmart/SAMs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July</a:t>
                      </a:r>
                      <a:r>
                        <a:rPr lang="en-US" sz="2600" baseline="0" dirty="0" smtClean="0"/>
                        <a:t> 2016</a:t>
                      </a:r>
                      <a:endParaRPr lang="en-US" sz="2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Oct</a:t>
                      </a:r>
                      <a:r>
                        <a:rPr lang="en-US" sz="2600" baseline="0" dirty="0" smtClean="0"/>
                        <a:t> 2016</a:t>
                      </a:r>
                      <a:endParaRPr lang="en-US" sz="2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May 2017</a:t>
                      </a:r>
                      <a:endParaRPr lang="en-US" sz="2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1913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City Council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January 19, 2016</a:t>
            </a:r>
            <a:endParaRPr lang="en-US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2814" y="5386813"/>
            <a:ext cx="751438" cy="7514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9551" y="1362269"/>
            <a:ext cx="1492898" cy="1492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054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Overall Reconstruction Projects</a:t>
            </a:r>
            <a:endParaRPr lang="en-US" sz="4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1793357"/>
              </p:ext>
            </p:extLst>
          </p:nvPr>
        </p:nvGraphicFramePr>
        <p:xfrm>
          <a:off x="905681" y="1593926"/>
          <a:ext cx="9496265" cy="3724612"/>
        </p:xfrm>
        <a:graphic>
          <a:graphicData uri="http://schemas.openxmlformats.org/drawingml/2006/table">
            <a:tbl>
              <a:tblPr/>
              <a:tblGrid>
                <a:gridCol w="1518231"/>
                <a:gridCol w="2897034"/>
                <a:gridCol w="2540500"/>
                <a:gridCol w="2540500"/>
              </a:tblGrid>
              <a:tr h="1551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Priority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Street Name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From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551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MLK Blvd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Loop 306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29th St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1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Bell St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Loop 306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Harris St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1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Bell St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Harris St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Rio Concho Dr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9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Bell St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Old Ballinger Hwy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Loop 306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1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College Hills Blvd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Loop 306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Avenue N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1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Avenue N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Sherwood Way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 Chadbourne St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1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Southwest Blvd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West Loop 306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Rockbrook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2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29th </a:t>
                      </a:r>
                      <a:r>
                        <a:rPr lang="en-US" sz="2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St/Edmund</a:t>
                      </a:r>
                      <a:r>
                        <a:rPr lang="en-US" sz="2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Blvd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Howard St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Bryant Blvd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185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Overall Reconstruction Projects</a:t>
            </a:r>
            <a:endParaRPr lang="en-US" sz="4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3679300"/>
              </p:ext>
            </p:extLst>
          </p:nvPr>
        </p:nvGraphicFramePr>
        <p:xfrm>
          <a:off x="914559" y="1659375"/>
          <a:ext cx="9496265" cy="3273400"/>
        </p:xfrm>
        <a:graphic>
          <a:graphicData uri="http://schemas.openxmlformats.org/drawingml/2006/table">
            <a:tbl>
              <a:tblPr/>
              <a:tblGrid>
                <a:gridCol w="1518231"/>
                <a:gridCol w="2897034"/>
                <a:gridCol w="2540500"/>
                <a:gridCol w="2540500"/>
              </a:tblGrid>
              <a:tr h="1551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Priority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Street Name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From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551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 Johnson St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Avenue N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Knickerbocker Rd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1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Glenna </a:t>
                      </a:r>
                      <a:r>
                        <a:rPr lang="en-US" sz="2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Loop 306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Woodlawn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1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Junius</a:t>
                      </a:r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St/ W 19th St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Howard St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Abe St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1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Pecos St/ W. </a:t>
                      </a:r>
                      <a:r>
                        <a:rPr lang="en-US" sz="2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Harris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Sherwood Way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Abe St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1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Rio Concho Dr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 Magdalen St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Roosevelt St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1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29th St/ 28th St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Bryant Blvd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Armstrong St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1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N. Chadbourne St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 Hwy 87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43rd St</a:t>
                      </a:r>
                    </a:p>
                  </a:txBody>
                  <a:tcPr marL="9125" marR="9125" marT="9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7648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Overall Mill and Overlay Projects</a:t>
            </a:r>
            <a:endParaRPr lang="en-US" sz="4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9470371"/>
              </p:ext>
            </p:extLst>
          </p:nvPr>
        </p:nvGraphicFramePr>
        <p:xfrm>
          <a:off x="1126078" y="1555010"/>
          <a:ext cx="9170447" cy="4482796"/>
        </p:xfrm>
        <a:graphic>
          <a:graphicData uri="http://schemas.openxmlformats.org/drawingml/2006/table">
            <a:tbl>
              <a:tblPr/>
              <a:tblGrid>
                <a:gridCol w="1197631"/>
                <a:gridCol w="3149758"/>
                <a:gridCol w="2411529"/>
                <a:gridCol w="2411529"/>
              </a:tblGrid>
              <a:tr h="1507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Priority</a:t>
                      </a:r>
                    </a:p>
                  </a:txBody>
                  <a:tcPr marL="8516" marR="8516" marT="85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Street Name</a:t>
                      </a:r>
                    </a:p>
                  </a:txBody>
                  <a:tcPr marL="8516" marR="8516" marT="85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From</a:t>
                      </a:r>
                    </a:p>
                  </a:txBody>
                  <a:tcPr marL="8516" marR="8516" marT="85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</a:t>
                      </a:r>
                    </a:p>
                  </a:txBody>
                  <a:tcPr marL="8516" marR="8516" marT="85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50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N. </a:t>
                      </a:r>
                      <a:r>
                        <a:rPr lang="en-US" sz="2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Chadbourne</a:t>
                      </a:r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St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Loop 306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43rd Street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Glenna </a:t>
                      </a:r>
                      <a:r>
                        <a:rPr lang="en-US" sz="2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Woodlawn Dr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Howard St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Sunset </a:t>
                      </a:r>
                      <a:r>
                        <a:rPr lang="en-US" sz="2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College </a:t>
                      </a:r>
                      <a:r>
                        <a:rPr lang="en-US" sz="2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Hills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Knickerbocker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Sunset </a:t>
                      </a:r>
                      <a:r>
                        <a:rPr lang="en-US" sz="2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Loop 306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S. College </a:t>
                      </a:r>
                      <a:r>
                        <a:rPr lang="en-US" sz="2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Hills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Sunset </a:t>
                      </a:r>
                      <a:r>
                        <a:rPr lang="en-US" sz="2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Knickerbocker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Foster Rd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Southwest Blvd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Rockbrook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Twin Mountain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E. Harris St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N. Abe St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N. Bell St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S. College Hills Blvd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Loop 306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Valleyview</a:t>
                      </a:r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Blvd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N. </a:t>
                      </a:r>
                      <a:r>
                        <a:rPr lang="en-US" sz="2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Chadbourne</a:t>
                      </a:r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St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 Hwy 67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E. Concho Ave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S. </a:t>
                      </a:r>
                      <a:r>
                        <a:rPr lang="en-US" sz="2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Chadbourne</a:t>
                      </a:r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St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W. Ave B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E. Ave L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2819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Overall Mill and Overlay Projects</a:t>
            </a:r>
            <a:endParaRPr lang="en-US" sz="4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3124418"/>
              </p:ext>
            </p:extLst>
          </p:nvPr>
        </p:nvGraphicFramePr>
        <p:xfrm>
          <a:off x="1126078" y="1555010"/>
          <a:ext cx="9170447" cy="4474280"/>
        </p:xfrm>
        <a:graphic>
          <a:graphicData uri="http://schemas.openxmlformats.org/drawingml/2006/table">
            <a:tbl>
              <a:tblPr/>
              <a:tblGrid>
                <a:gridCol w="1197631"/>
                <a:gridCol w="3149758"/>
                <a:gridCol w="2411529"/>
                <a:gridCol w="2411529"/>
              </a:tblGrid>
              <a:tr h="1507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Priority</a:t>
                      </a:r>
                    </a:p>
                  </a:txBody>
                  <a:tcPr marL="8516" marR="8516" marT="85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Street Name</a:t>
                      </a:r>
                    </a:p>
                  </a:txBody>
                  <a:tcPr marL="8516" marR="8516" marT="85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From</a:t>
                      </a:r>
                    </a:p>
                  </a:txBody>
                  <a:tcPr marL="8516" marR="8516" marT="85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</a:t>
                      </a:r>
                    </a:p>
                  </a:txBody>
                  <a:tcPr marL="8516" marR="8516" marT="85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50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Howard St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Greenwood </a:t>
                      </a:r>
                      <a:r>
                        <a:rPr lang="en-US" sz="2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 Hwy 67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Howard St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 Hwy 67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Pecos St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N. </a:t>
                      </a:r>
                      <a:r>
                        <a:rPr lang="en-US" sz="2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&amp; S</a:t>
                      </a:r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Johnson St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Sherwood Way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W. Ave N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W. </a:t>
                      </a:r>
                      <a:r>
                        <a:rPr lang="en-US" sz="2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&amp; E</a:t>
                      </a:r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Concho Ave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Santa Fe Park </a:t>
                      </a:r>
                      <a:r>
                        <a:rPr lang="en-US" sz="2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Magdalen St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Christoval Rd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Paint Rock Rd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 </a:t>
                      </a:r>
                      <a:r>
                        <a:rPr lang="en-US" sz="2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Chadbourne</a:t>
                      </a:r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St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W. Beauregard Ave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W. Ave N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Sherwood Way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S. Washington St / W. Washington </a:t>
                      </a:r>
                      <a:r>
                        <a:rPr lang="en-US" sz="2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Dr.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W. Twohig Ave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S. </a:t>
                      </a:r>
                      <a:r>
                        <a:rPr lang="en-US" sz="2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Chadbourne</a:t>
                      </a:r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St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Smith Blvd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 Hwy 67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Gordon Blvd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Smith Blvd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 Hwy 67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Pulliam St</a:t>
                      </a:r>
                    </a:p>
                  </a:txBody>
                  <a:tcPr marL="8516" marR="8516" marT="85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1004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Year One Projects</a:t>
            </a:r>
            <a:endParaRPr lang="en-US" sz="4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8548604"/>
              </p:ext>
            </p:extLst>
          </p:nvPr>
        </p:nvGraphicFramePr>
        <p:xfrm>
          <a:off x="1104900" y="1716087"/>
          <a:ext cx="9286875" cy="3897630"/>
        </p:xfrm>
        <a:graphic>
          <a:graphicData uri="http://schemas.openxmlformats.org/drawingml/2006/table">
            <a:tbl>
              <a:tblPr/>
              <a:tblGrid>
                <a:gridCol w="1649359"/>
                <a:gridCol w="1284341"/>
                <a:gridCol w="2266705"/>
                <a:gridCol w="2043235"/>
                <a:gridCol w="2043235"/>
              </a:tblGrid>
              <a:tr h="40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Type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Priority #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Street Name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From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0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Recon.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MLK Blvd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Loop 306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29th St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Recon.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Bell St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Loop 306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Harris St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Recon.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Bell St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Harris St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Rio Concho </a:t>
                      </a:r>
                      <a:r>
                        <a:rPr lang="en-US" sz="2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Recon.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Bell St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Old Ballinger Hwy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Loop 306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=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This portion of Bell </a:t>
                      </a:r>
                      <a:r>
                        <a:rPr lang="en-US" sz="2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 </a:t>
                      </a:r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will extend into Year </a:t>
                      </a:r>
                      <a:r>
                        <a:rPr lang="en-US" sz="2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9463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Year One Projects</a:t>
            </a:r>
            <a:endParaRPr lang="en-US" sz="4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0812144"/>
              </p:ext>
            </p:extLst>
          </p:nvPr>
        </p:nvGraphicFramePr>
        <p:xfrm>
          <a:off x="1278384" y="1684090"/>
          <a:ext cx="9122916" cy="3658438"/>
        </p:xfrm>
        <a:graphic>
          <a:graphicData uri="http://schemas.openxmlformats.org/drawingml/2006/table">
            <a:tbl>
              <a:tblPr/>
              <a:tblGrid>
                <a:gridCol w="1375735"/>
                <a:gridCol w="1363476"/>
                <a:gridCol w="2238559"/>
                <a:gridCol w="1890319"/>
                <a:gridCol w="2254827"/>
              </a:tblGrid>
              <a:tr h="40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Type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Priority #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Street Name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From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0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Overlay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S. College Hills Blvd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Loop 306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Valleyview Blvd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23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Overlay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N. </a:t>
                      </a:r>
                      <a:r>
                        <a:rPr lang="en-US" sz="2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Chadbourne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 Hwy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E. Concho Ave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8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Overlay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S. </a:t>
                      </a:r>
                      <a:r>
                        <a:rPr lang="en-US" sz="2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Chadbourne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W. Ave 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E. Ave 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2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Recon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Southland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Sherwood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Walmart/SAMs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9547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Year Three Projects</a:t>
            </a:r>
            <a:endParaRPr lang="en-US" sz="4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3938986"/>
              </p:ext>
            </p:extLst>
          </p:nvPr>
        </p:nvGraphicFramePr>
        <p:xfrm>
          <a:off x="1341120" y="1676507"/>
          <a:ext cx="8934449" cy="3617243"/>
        </p:xfrm>
        <a:graphic>
          <a:graphicData uri="http://schemas.openxmlformats.org/drawingml/2006/table">
            <a:tbl>
              <a:tblPr/>
              <a:tblGrid>
                <a:gridCol w="1329502"/>
                <a:gridCol w="1185098"/>
                <a:gridCol w="2094009"/>
                <a:gridCol w="2162920"/>
                <a:gridCol w="2162920"/>
              </a:tblGrid>
              <a:tr h="5141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Type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Priority #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Street Name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From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141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Overlay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N. </a:t>
                      </a:r>
                      <a:r>
                        <a:rPr lang="en-US" sz="2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Chadbourne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Loop 306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43rd Street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1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Overlay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Glenna </a:t>
                      </a:r>
                      <a:r>
                        <a:rPr lang="en-US" sz="2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Woodlawn </a:t>
                      </a:r>
                      <a:r>
                        <a:rPr lang="en-US" sz="2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Howard St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52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Overlay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Sunset </a:t>
                      </a:r>
                      <a:r>
                        <a:rPr lang="en-US" sz="2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College Hills Blvd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Knickerbocker Rd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1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Overlay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Sunset Dr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Knickerbocker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Foster Rd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3833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Year Three Projects</a:t>
            </a:r>
            <a:endParaRPr lang="en-US" sz="4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1739222"/>
              </p:ext>
            </p:extLst>
          </p:nvPr>
        </p:nvGraphicFramePr>
        <p:xfrm>
          <a:off x="1341120" y="1649874"/>
          <a:ext cx="8934449" cy="3966034"/>
        </p:xfrm>
        <a:graphic>
          <a:graphicData uri="http://schemas.openxmlformats.org/drawingml/2006/table">
            <a:tbl>
              <a:tblPr/>
              <a:tblGrid>
                <a:gridCol w="1329502"/>
                <a:gridCol w="1137473"/>
                <a:gridCol w="2141634"/>
                <a:gridCol w="2162920"/>
                <a:gridCol w="2162920"/>
              </a:tblGrid>
              <a:tr h="5141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Type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Priority #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Street Name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From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141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Overlay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Southwest Blvd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Rockbrook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Twin Mountain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1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Recon.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29th St/ Edmund Blvd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Howard St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Bryant Blvd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1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Recon.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Glenna Dr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Loop 306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Woodlawn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1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Overlay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N.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&amp; </a:t>
                      </a:r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S. Johnson St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Sherwood Way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W. Ave 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6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eer Blue 16x9">
  <a:themeElements>
    <a:clrScheme name="AcademicScience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SA 2015 Widescreen PP Template.potx" id="{38C765C1-9163-4A72-BCB9-8FFD95CF5F0B}" vid="{3A04DBA8-4A5A-4096-9AB0-4752DE5DAE9B}"/>
    </a:ext>
  </a:extLst>
</a:theme>
</file>

<file path=ppt/theme/theme2.xml><?xml version="1.0" encoding="utf-8"?>
<a:theme xmlns:a="http://schemas.openxmlformats.org/drawingml/2006/main" name="Office Theme">
  <a:themeElements>
    <a:clrScheme name="Sheer Blue">
      <a:dk1>
        <a:srgbClr val="000000"/>
      </a:dk1>
      <a:lt1>
        <a:sysClr val="window" lastClr="FFFFFF"/>
      </a:lt1>
      <a:dk2>
        <a:srgbClr val="323232"/>
      </a:dk2>
      <a:lt2>
        <a:srgbClr val="E5E8E8"/>
      </a:lt2>
      <a:accent1>
        <a:srgbClr val="14B4CA"/>
      </a:accent1>
      <a:accent2>
        <a:srgbClr val="F98A37"/>
      </a:accent2>
      <a:accent3>
        <a:srgbClr val="83C546"/>
      </a:accent3>
      <a:accent4>
        <a:srgbClr val="FFD937"/>
      </a:accent4>
      <a:accent5>
        <a:srgbClr val="6D79D1"/>
      </a:accent5>
      <a:accent6>
        <a:srgbClr val="E4607C"/>
      </a:accent6>
      <a:hlink>
        <a:srgbClr val="88CACA"/>
      </a:hlink>
      <a:folHlink>
        <a:srgbClr val="91A7CA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heer Blue">
      <a:dk1>
        <a:srgbClr val="000000"/>
      </a:dk1>
      <a:lt1>
        <a:sysClr val="window" lastClr="FFFFFF"/>
      </a:lt1>
      <a:dk2>
        <a:srgbClr val="323232"/>
      </a:dk2>
      <a:lt2>
        <a:srgbClr val="E5E8E8"/>
      </a:lt2>
      <a:accent1>
        <a:srgbClr val="14B4CA"/>
      </a:accent1>
      <a:accent2>
        <a:srgbClr val="F98A37"/>
      </a:accent2>
      <a:accent3>
        <a:srgbClr val="83C546"/>
      </a:accent3>
      <a:accent4>
        <a:srgbClr val="FFD937"/>
      </a:accent4>
      <a:accent5>
        <a:srgbClr val="6D79D1"/>
      </a:accent5>
      <a:accent6>
        <a:srgbClr val="E4607C"/>
      </a:accent6>
      <a:hlink>
        <a:srgbClr val="88CACA"/>
      </a:hlink>
      <a:folHlink>
        <a:srgbClr val="91A7CA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388</TotalTime>
  <Words>881</Words>
  <Application>Microsoft Office PowerPoint</Application>
  <PresentationFormat>Widescreen</PresentationFormat>
  <Paragraphs>401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Constantia</vt:lpstr>
      <vt:lpstr>Sheer Blue 16x9</vt:lpstr>
      <vt:lpstr>City Council</vt:lpstr>
      <vt:lpstr>Overall Reconstruction Projects</vt:lpstr>
      <vt:lpstr>Overall Reconstruction Projects</vt:lpstr>
      <vt:lpstr>Overall Mill and Overlay Projects</vt:lpstr>
      <vt:lpstr>Overall Mill and Overlay Projects</vt:lpstr>
      <vt:lpstr>Year One Projects</vt:lpstr>
      <vt:lpstr>Year One Projects</vt:lpstr>
      <vt:lpstr>Year Three Projects</vt:lpstr>
      <vt:lpstr>Year Three Projects</vt:lpstr>
      <vt:lpstr>Year Five Projects</vt:lpstr>
      <vt:lpstr>Year Five Projects</vt:lpstr>
      <vt:lpstr>Year Seven Projects</vt:lpstr>
      <vt:lpstr>Year Nine Projects</vt:lpstr>
      <vt:lpstr>Year One Project Timeline</vt:lpstr>
      <vt:lpstr>Year One Project Timeline</vt:lpstr>
      <vt:lpstr>City Council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City Council</dc:title>
  <dc:creator>Groves, Brian</dc:creator>
  <cp:lastModifiedBy>Frerich, Patrick</cp:lastModifiedBy>
  <cp:revision>28</cp:revision>
  <cp:lastPrinted>2016-01-15T22:42:17Z</cp:lastPrinted>
  <dcterms:created xsi:type="dcterms:W3CDTF">2015-11-23T21:06:30Z</dcterms:created>
  <dcterms:modified xsi:type="dcterms:W3CDTF">2016-01-15T23:24:43Z</dcterms:modified>
</cp:coreProperties>
</file>